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87" r:id="rId7"/>
    <p:sldId id="286" r:id="rId8"/>
    <p:sldId id="288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4" r:id="rId18"/>
    <p:sldId id="275" r:id="rId19"/>
    <p:sldId id="276" r:id="rId20"/>
    <p:sldId id="289" r:id="rId21"/>
    <p:sldId id="342" r:id="rId22"/>
    <p:sldId id="290" r:id="rId23"/>
    <p:sldId id="291" r:id="rId24"/>
    <p:sldId id="292" r:id="rId25"/>
    <p:sldId id="293" r:id="rId26"/>
    <p:sldId id="294" r:id="rId27"/>
    <p:sldId id="320" r:id="rId28"/>
    <p:sldId id="296" r:id="rId29"/>
    <p:sldId id="295" r:id="rId30"/>
    <p:sldId id="297" r:id="rId31"/>
    <p:sldId id="298" r:id="rId32"/>
    <p:sldId id="322" r:id="rId33"/>
    <p:sldId id="318" r:id="rId34"/>
    <p:sldId id="334" r:id="rId35"/>
    <p:sldId id="299" r:id="rId36"/>
    <p:sldId id="335" r:id="rId37"/>
    <p:sldId id="321" r:id="rId38"/>
    <p:sldId id="319" r:id="rId39"/>
    <p:sldId id="301" r:id="rId40"/>
    <p:sldId id="282" r:id="rId4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127000" algn="l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127000" algn="l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127000" algn="l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27000" algn="l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27000" algn="l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127000" algn="l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127000" algn="l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127000" algn="l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127000" algn="l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000" name="李学军_fiQfYzUF" initials="authorId_485605460" lastIdx="0" clrIdx="0"/>
  <p:cmAuthor id="2" name="作者" initials="A" lastIdx="0" clrIdx="1"/>
  <p:cmAuthor id="1" name="liu dongxue" initials="ld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FFFF"/>
    <a:srgbClr val="773886"/>
    <a:srgbClr val="0A7BE0"/>
    <a:srgbClr val="58A4E9"/>
    <a:srgbClr val="338DE3"/>
    <a:srgbClr val="2753FC"/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C3C2611-4C71-4FC5-86AE-919BDF0F9419}" styleName=""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3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3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commentAuthors" Target="commentAuthors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42" y="723577"/>
            <a:ext cx="5033353" cy="5254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0" name="【PPT封面】DataEase 2023（无文字）-1920X1080.jpg" descr="【PPT封面】DataEase 2023（无文字）-1920X108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1" name="FIT2CLOUD飞致云 Logo-左右-反白.png" descr="FIT2CLOUD飞致云 Logo-左右-反白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990600"/>
            <a:ext cx="5461000" cy="5730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幻灯片编号"/>
          <p:cNvSpPr txBox="1"/>
          <p:nvPr>
            <p:ph type="sldNum" sz="quarter" idx="2"/>
          </p:nvPr>
        </p:nvSpPr>
        <p:spPr>
          <a:xfrm>
            <a:off x="14630400" y="12712700"/>
            <a:ext cx="5689600" cy="736600"/>
          </a:xfrm>
          <a:prstGeom prst="rect">
            <a:avLst/>
          </a:prstGeom>
        </p:spPr>
        <p:txBody>
          <a:bodyPr lIns="71436" tIns="71436" rIns="71436" bIns="71436" anchor="t"/>
          <a:lstStyle>
            <a:lvl1pPr defTabSz="821055">
              <a:defRPr sz="220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幻灯片编号"/>
          <p:cNvSpPr txBox="1"/>
          <p:nvPr>
            <p:ph type="sldNum" sz="quarter" idx="2"/>
          </p:nvPr>
        </p:nvSpPr>
        <p:spPr>
          <a:xfrm>
            <a:off x="11954104" y="13073062"/>
            <a:ext cx="466267" cy="477670"/>
          </a:xfrm>
          <a:prstGeom prst="rect">
            <a:avLst/>
          </a:prstGeom>
        </p:spPr>
        <p:txBody>
          <a:bodyPr lIns="71436" tIns="71436" rIns="71436" bIns="71436" anchor="t"/>
          <a:lstStyle>
            <a:lvl1pPr defTabSz="821055">
              <a:defRPr sz="220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pic>
        <p:nvPicPr>
          <p:cNvPr id="6" name="图片 5" descr="高校合作计划-Logo-淡蓝色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112355" y="521335"/>
            <a:ext cx="3390265" cy="8001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4.png" descr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782" y="737235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8" name="幻灯片编号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690">
              <a:defRPr sz="220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4.png" descr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1" y="9906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7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24392890" cy="13713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8" name="image4.png" descr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1" y="9906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9" name="【PPT封底】DataEase 2023（无文字）-1920X1080.jpg" descr="【PPT封底】DataEase 2023（无文字）-1920X108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0" name="image4.png" descr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1" y="9906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1" name="幻灯片编号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690">
              <a:defRPr sz="220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indent="0" algn="ctr" defTabSz="584200">
              <a:defRPr sz="18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3657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4267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4876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5486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4" Type="http://schemas.openxmlformats.org/officeDocument/2006/relationships/notesSlide" Target="../notesSlides/notesSlide12.xml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39.png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3.xml"/><Relationship Id="rId5" Type="http://schemas.openxmlformats.org/officeDocument/2006/relationships/hyperlink" Target="https://dataease.io/templates/" TargetMode="Externa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3.xml"/><Relationship Id="rId5" Type="http://schemas.openxmlformats.org/officeDocument/2006/relationships/hyperlink" Target="https://dataease.io/templates/" TargetMode="Externa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3.xml"/><Relationship Id="rId5" Type="http://schemas.openxmlformats.org/officeDocument/2006/relationships/hyperlink" Target="https://dataease.io/templates/" TargetMode="Externa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hyperlink" Target="http://student.dataease.fit2cloud.com/" TargetMode="External"/><Relationship Id="rId1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5.jpe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tags" Target="../tags/tag9.xml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hyperlink" Target="https://metersphere.io" TargetMode="Externa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5.tiff"/><Relationship Id="rId1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image" Target="../media/image14.png"/><Relationship Id="rId7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tags" Target="../tags/tag2.xml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16.png"/><Relationship Id="rId11" Type="http://schemas.openxmlformats.org/officeDocument/2006/relationships/tags" Target="../tags/tag5.xml"/><Relationship Id="rId10" Type="http://schemas.openxmlformats.org/officeDocument/2006/relationships/image" Target="../media/image15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77770" y="3559175"/>
            <a:ext cx="19428460" cy="1410970"/>
            <a:chOff x="4458" y="5605"/>
            <a:chExt cx="30596" cy="2222"/>
          </a:xfrm>
        </p:grpSpPr>
        <p:pic>
          <p:nvPicPr>
            <p:cNvPr id="201" name="DataEase-02.png" descr="DataEase-02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58" y="5605"/>
              <a:ext cx="8623" cy="2222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202" name="人人可用的开源数据可视化分析工具"/>
            <p:cNvSpPr txBox="1"/>
            <p:nvPr/>
          </p:nvSpPr>
          <p:spPr>
            <a:xfrm>
              <a:off x="13646" y="5605"/>
              <a:ext cx="21408" cy="2204"/>
            </a:xfrm>
            <a:prstGeom prst="rect">
              <a:avLst/>
            </a:prstGeom>
            <a:ln w="12700">
              <a:miter lim="400000"/>
            </a:ln>
          </p:spPr>
          <p:txBody>
            <a:bodyPr wrap="none" tIns="91439" bIns="91439">
              <a:spAutoFit/>
            </a:bodyPr>
            <a:lstStyle>
              <a:lvl1pPr indent="0" algn="ctr" defTabSz="1828800">
                <a:lnSpc>
                  <a:spcPct val="120000"/>
                </a:lnSpc>
                <a:defRPr sz="8000">
                  <a:solidFill>
                    <a:srgbClr val="FFFFFF"/>
                  </a:solidFill>
                  <a:latin typeface="PingFang SC Medium" panose="020B0300000000000000" charset="-122"/>
                  <a:ea typeface="PingFang SC Medium" panose="020B0300000000000000" charset="-122"/>
                  <a:cs typeface="PingFang SC Medium" panose="020B0300000000000000" charset="-122"/>
                  <a:sym typeface="PingFang SC Medium" panose="020B0300000000000000" charset="-122"/>
                </a:defRPr>
              </a:lvl1pPr>
            </a:lstStyle>
            <a:p>
              <a:pPr algn="ctr"/>
              <a:r>
                <a:rPr lang="zh-CN" sz="6600"/>
                <a:t>人人可用的</a:t>
              </a:r>
              <a:r>
                <a:rPr sz="6600"/>
                <a:t>开源数据可视化分析工具</a:t>
              </a:r>
              <a:endParaRPr sz="6600"/>
            </a:p>
          </p:txBody>
        </p:sp>
      </p:grpSp>
      <p:sp>
        <p:nvSpPr>
          <p:cNvPr id="3" name="一站式开源持续测试平台"/>
          <p:cNvSpPr txBox="1"/>
          <p:nvPr/>
        </p:nvSpPr>
        <p:spPr>
          <a:xfrm>
            <a:off x="7649845" y="6136640"/>
            <a:ext cx="9107170" cy="195135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defTabSz="1828800">
              <a:defRPr sz="9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11500" b="1" dirty="0">
                <a:solidFill>
                  <a:srgbClr val="FFC000"/>
                </a:solidFill>
                <a:latin typeface="方正黑体简体" panose="02010601030101010101" charset="-122"/>
                <a:ea typeface="方正黑体简体" panose="02010601030101010101" charset="-122"/>
              </a:rPr>
              <a:t>高校合作计划</a:t>
            </a:r>
            <a:endParaRPr lang="zh-CN" altLang="en-US" sz="11500" b="1" dirty="0">
              <a:solidFill>
                <a:srgbClr val="FFC000"/>
              </a:solidFill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9127628" y="9810954"/>
            <a:ext cx="6128744" cy="184340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defTabSz="1828800">
              <a:defRPr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altLang="zh-CN" sz="3600" b="1" dirty="0" err="1">
                <a:latin typeface="Times New Roman Bold" panose="02020603050405020304" charset="0"/>
                <a:cs typeface="Times New Roman Bold" panose="02020603050405020304" charset="0"/>
              </a:rPr>
              <a:t>DataEase </a:t>
            </a:r>
            <a:r>
              <a:rPr lang="zh-CN" altLang="en-US" sz="3600" b="1" dirty="0">
                <a:latin typeface="黑体" charset="0"/>
                <a:ea typeface="黑体" charset="0"/>
              </a:rPr>
              <a:t>开源社区</a:t>
            </a:r>
            <a:endParaRPr lang="en-US" altLang="zh-CN" sz="3600" b="1" dirty="0">
              <a:latin typeface="黑体" charset="0"/>
              <a:ea typeface="黑体" charset="0"/>
            </a:endParaRPr>
          </a:p>
          <a:p>
            <a:pPr algn="ctr"/>
            <a:endParaRPr lang="en-US" altLang="zh-CN" sz="3600" b="1" dirty="0"/>
          </a:p>
          <a:p>
            <a:pPr algn="ctr"/>
            <a:r>
              <a:rPr lang="en-US" altLang="zh-CN" sz="3600" b="1" dirty="0"/>
              <a:t>2024</a:t>
            </a:r>
            <a:r>
              <a:rPr lang="zh-CN" altLang="en-US" sz="3600" b="1" dirty="0"/>
              <a:t> 年 </a:t>
            </a:r>
            <a:r>
              <a:rPr lang="en-US" altLang="zh-CN" sz="3600" b="1" dirty="0"/>
              <a:t>3 </a:t>
            </a:r>
            <a:r>
              <a:rPr lang="zh-CN" altLang="en-US" sz="3600" b="1" dirty="0"/>
              <a:t>月</a:t>
            </a:r>
            <a:endParaRPr sz="3600" b="1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数据源"/>
          <p:cNvSpPr txBox="1"/>
          <p:nvPr/>
        </p:nvSpPr>
        <p:spPr>
          <a:xfrm>
            <a:off x="10856208" y="1270000"/>
            <a:ext cx="2671584" cy="110490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indent="0" defTabSz="1828800">
              <a:defRPr sz="6000" b="1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>
                <a:latin typeface="方正黑体简体" panose="02010601030101010101" charset="-122"/>
                <a:ea typeface="方正黑体简体" panose="02010601030101010101" charset="-122"/>
              </a:rPr>
              <a:t>数据源</a:t>
            </a:r>
            <a:endParaRPr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sp>
        <p:nvSpPr>
          <p:cNvPr id="380" name="DataEase 支持常见的数据源，更多数据源支持持续增加中"/>
          <p:cNvSpPr txBox="1"/>
          <p:nvPr/>
        </p:nvSpPr>
        <p:spPr>
          <a:xfrm>
            <a:off x="6838315" y="2583497"/>
            <a:ext cx="10707370" cy="60896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indent="0" algn="ctr" defTabSz="457200">
              <a:defRPr sz="33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>
                <a:latin typeface="Times New Roman Bold" panose="02020603050405020304" charset="0"/>
                <a:ea typeface="方正黑体简体" panose="02010601030101010101" charset="-122"/>
                <a:cs typeface="Times New Roman Bold" panose="02020603050405020304" charset="0"/>
              </a:rPr>
              <a:t>DataEase </a:t>
            </a:r>
            <a:r>
              <a:rPr>
                <a:latin typeface="方正黑体简体" panose="02010601030101010101" charset="-122"/>
                <a:ea typeface="方正黑体简体" panose="02010601030101010101" charset="-122"/>
                <a:cs typeface="方正黑体简体" panose="02010601030101010101" charset="-122"/>
              </a:rPr>
              <a:t>支持常见的数据源，更多数据源支持持续增加中</a:t>
            </a:r>
            <a:endParaRPr>
              <a:latin typeface="方正黑体简体" panose="02010601030101010101" charset="-122"/>
              <a:ea typeface="方正黑体简体" panose="02010601030101010101" charset="-122"/>
              <a:cs typeface="方正黑体简体" panose="02010601030101010101" charset="-122"/>
            </a:endParaRPr>
          </a:p>
        </p:txBody>
      </p:sp>
      <p:sp>
        <p:nvSpPr>
          <p:cNvPr id="381" name="矩形"/>
          <p:cNvSpPr/>
          <p:nvPr/>
        </p:nvSpPr>
        <p:spPr>
          <a:xfrm>
            <a:off x="-21273" y="13408"/>
            <a:ext cx="5676901" cy="2422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82" name="DataEase 核心概念"/>
          <p:cNvSpPr txBox="1"/>
          <p:nvPr/>
        </p:nvSpPr>
        <p:spPr>
          <a:xfrm>
            <a:off x="16827" y="255654"/>
            <a:ext cx="5678797" cy="95590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r>
              <a:rPr>
                <a:latin typeface="Times New Roman Bold" panose="02020603050405020304" charset="0"/>
                <a:ea typeface="方正黑体简体" panose="02010601030101010101" charset="-122"/>
                <a:cs typeface="Times New Roman Bold" panose="02020603050405020304" charset="0"/>
              </a:rPr>
              <a:t>DataEase</a:t>
            </a:r>
            <a:r>
              <a:rPr>
                <a:latin typeface="方正黑体简体" panose="02010601030101010101" charset="-122"/>
                <a:ea typeface="方正黑体简体" panose="02010601030101010101" charset="-122"/>
                <a:cs typeface="方正黑体简体" panose="02010601030101010101" charset="-122"/>
              </a:rPr>
              <a:t> 核心概念</a:t>
            </a:r>
            <a:endParaRPr>
              <a:latin typeface="方正黑体简体" panose="02010601030101010101" charset="-122"/>
              <a:ea typeface="方正黑体简体" panose="02010601030101010101" charset="-122"/>
              <a:cs typeface="方正黑体简体" panose="02010601030101010101" charset="-122"/>
            </a:endParaRPr>
          </a:p>
        </p:txBody>
      </p:sp>
      <p:pic>
        <p:nvPicPr>
          <p:cNvPr id="183" name="picture 1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31186" y="7073929"/>
            <a:ext cx="23321622" cy="2231818"/>
          </a:xfrm>
          <a:prstGeom prst="rect">
            <a:avLst/>
          </a:prstGeom>
        </p:spPr>
      </p:pic>
      <p:pic>
        <p:nvPicPr>
          <p:cNvPr id="184" name="picture 1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31186" y="3971538"/>
            <a:ext cx="23321622" cy="2169654"/>
          </a:xfrm>
          <a:prstGeom prst="rect">
            <a:avLst/>
          </a:prstGeom>
        </p:spPr>
      </p:pic>
      <p:pic>
        <p:nvPicPr>
          <p:cNvPr id="185" name="picture 1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31186" y="10239689"/>
            <a:ext cx="23321622" cy="216965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数据集"/>
          <p:cNvSpPr txBox="1"/>
          <p:nvPr/>
        </p:nvSpPr>
        <p:spPr>
          <a:xfrm>
            <a:off x="10859828" y="1270000"/>
            <a:ext cx="2664344" cy="110490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indent="0" defTabSz="1828800">
              <a:defRPr sz="6000" b="1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>
                <a:latin typeface="方正黑体简体" panose="02010601030101010101" charset="-122"/>
                <a:ea typeface="方正黑体简体" panose="02010601030101010101" charset="-122"/>
              </a:rPr>
              <a:t>数据集</a:t>
            </a:r>
            <a:endParaRPr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sp>
        <p:nvSpPr>
          <p:cNvPr id="406" name="通过对表的数据进行关联与处理，通过自由组合形成用户自有数据集，供后续进行业务分析与视图制作使用"/>
          <p:cNvSpPr txBox="1"/>
          <p:nvPr/>
        </p:nvSpPr>
        <p:spPr>
          <a:xfrm>
            <a:off x="2292349" y="2577013"/>
            <a:ext cx="19799300" cy="60896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indent="0" algn="ctr" defTabSz="457200">
              <a:defRPr sz="33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PingFang SC Regular" panose="020B0300000000000000" charset="-122"/>
                <a:ea typeface="PingFang SC Regular" panose="020B0300000000000000" charset="-122"/>
              </a:rPr>
              <a:t>通过对表的数据进行关联与处理，通过自由组合形成用户自有数据集，供后续进行业务分析与视图制作使用</a:t>
            </a:r>
            <a:endParaRPr>
              <a:latin typeface="PingFang SC Regular" panose="020B0300000000000000" charset="-122"/>
              <a:ea typeface="PingFang SC Regular" panose="020B0300000000000000" charset="-122"/>
            </a:endParaRPr>
          </a:p>
        </p:txBody>
      </p:sp>
      <p:sp>
        <p:nvSpPr>
          <p:cNvPr id="407" name="矩形"/>
          <p:cNvSpPr/>
          <p:nvPr/>
        </p:nvSpPr>
        <p:spPr>
          <a:xfrm>
            <a:off x="3406001" y="10309083"/>
            <a:ext cx="4782977" cy="3035301"/>
          </a:xfrm>
          <a:prstGeom prst="rect">
            <a:avLst/>
          </a:prstGeom>
          <a:solidFill>
            <a:srgbClr val="535353">
              <a:alpha val="8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indent="0" algn="ctr" defTabSz="1828800">
              <a:defRPr sz="3000" b="1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</a:p>
        </p:txBody>
      </p:sp>
      <p:sp>
        <p:nvSpPr>
          <p:cNvPr id="408" name="支持直接抽取表…"/>
          <p:cNvSpPr txBox="1"/>
          <p:nvPr/>
        </p:nvSpPr>
        <p:spPr>
          <a:xfrm>
            <a:off x="3474988" y="10601183"/>
            <a:ext cx="4645003" cy="2636521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marL="444500" indent="-444500" algn="just" defTabSz="914400">
              <a:lnSpc>
                <a:spcPct val="120000"/>
              </a:lnSpc>
              <a:buSzPct val="145000"/>
              <a:buChar char="•"/>
              <a:defRPr sz="30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t>支持直接抽取表</a:t>
            </a:r>
          </a:p>
          <a:p>
            <a:pPr marL="444500" indent="-444500" algn="just" defTabSz="914400">
              <a:lnSpc>
                <a:spcPct val="120000"/>
              </a:lnSpc>
              <a:buSzPct val="145000"/>
              <a:buChar char="•"/>
              <a:defRPr sz="30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t>支持立即与定时抽取</a:t>
            </a:r>
          </a:p>
          <a:p>
            <a:pPr marL="444500" indent="-444500" algn="just" defTabSz="914400">
              <a:lnSpc>
                <a:spcPct val="120000"/>
              </a:lnSpc>
              <a:buSzPct val="145000"/>
              <a:buChar char="•"/>
              <a:defRPr sz="30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t>支持全量与增量抽取</a:t>
            </a:r>
          </a:p>
          <a:p>
            <a:pPr marL="444500" indent="-444500" algn="just" defTabSz="914400">
              <a:lnSpc>
                <a:spcPct val="120000"/>
              </a:lnSpc>
              <a:buSzPct val="145000"/>
              <a:buChar char="•"/>
              <a:defRPr sz="30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t>支持字段管理</a:t>
            </a:r>
          </a:p>
        </p:txBody>
      </p:sp>
      <p:sp>
        <p:nvSpPr>
          <p:cNvPr id="409" name="数据库数据集"/>
          <p:cNvSpPr/>
          <p:nvPr/>
        </p:nvSpPr>
        <p:spPr>
          <a:xfrm>
            <a:off x="3406001" y="8569755"/>
            <a:ext cx="4786205" cy="173933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>
            <a:lvl1pPr indent="0" algn="ctr" defTabSz="1828800">
              <a:defRPr sz="36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数据库数据集</a:t>
            </a:r>
          </a:p>
        </p:txBody>
      </p:sp>
      <p:sp>
        <p:nvSpPr>
          <p:cNvPr id="410" name="矩形"/>
          <p:cNvSpPr/>
          <p:nvPr/>
        </p:nvSpPr>
        <p:spPr>
          <a:xfrm>
            <a:off x="10234010" y="10309083"/>
            <a:ext cx="4782978" cy="3035301"/>
          </a:xfrm>
          <a:prstGeom prst="rect">
            <a:avLst/>
          </a:prstGeom>
          <a:solidFill>
            <a:srgbClr val="535353">
              <a:alpha val="8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indent="0" algn="ctr" defTabSz="1828800">
              <a:defRPr sz="3000" b="1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</a:p>
        </p:txBody>
      </p:sp>
      <p:sp>
        <p:nvSpPr>
          <p:cNvPr id="411" name="SQL 数据集"/>
          <p:cNvSpPr/>
          <p:nvPr/>
        </p:nvSpPr>
        <p:spPr>
          <a:xfrm>
            <a:off x="10234011" y="8569755"/>
            <a:ext cx="4786206" cy="173933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>
            <a:lvl1pPr indent="0" algn="ctr" defTabSz="1828800">
              <a:defRPr sz="36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SQL 数据集</a:t>
            </a:r>
          </a:p>
        </p:txBody>
      </p:sp>
      <p:sp>
        <p:nvSpPr>
          <p:cNvPr id="412" name="矩形"/>
          <p:cNvSpPr/>
          <p:nvPr/>
        </p:nvSpPr>
        <p:spPr>
          <a:xfrm>
            <a:off x="16989804" y="10309083"/>
            <a:ext cx="4782978" cy="3035301"/>
          </a:xfrm>
          <a:prstGeom prst="rect">
            <a:avLst/>
          </a:prstGeom>
          <a:solidFill>
            <a:srgbClr val="535353">
              <a:alpha val="8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indent="0" algn="ctr" defTabSz="1828800">
              <a:defRPr sz="3000" b="1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</a:p>
        </p:txBody>
      </p:sp>
      <p:sp>
        <p:nvSpPr>
          <p:cNvPr id="413" name="Excel 数据集"/>
          <p:cNvSpPr/>
          <p:nvPr/>
        </p:nvSpPr>
        <p:spPr>
          <a:xfrm>
            <a:off x="16989804" y="8569755"/>
            <a:ext cx="4786206" cy="173933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>
            <a:lvl1pPr indent="0" algn="ctr" defTabSz="1828800">
              <a:defRPr sz="36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Excel 数据集</a:t>
            </a:r>
          </a:p>
        </p:txBody>
      </p:sp>
      <p:sp>
        <p:nvSpPr>
          <p:cNvPr id="414" name="支持直接查询…"/>
          <p:cNvSpPr txBox="1"/>
          <p:nvPr/>
        </p:nvSpPr>
        <p:spPr>
          <a:xfrm>
            <a:off x="10371984" y="10601183"/>
            <a:ext cx="4782978" cy="2636521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marL="444500" indent="-444500" algn="just" defTabSz="914400">
              <a:lnSpc>
                <a:spcPct val="120000"/>
              </a:lnSpc>
              <a:buSzPct val="145000"/>
              <a:buChar char="•"/>
              <a:defRPr sz="30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t>支持直接查询</a:t>
            </a:r>
          </a:p>
          <a:p>
            <a:pPr marL="444500" indent="-444500" algn="just" defTabSz="914400">
              <a:lnSpc>
                <a:spcPct val="120000"/>
              </a:lnSpc>
              <a:buSzPct val="145000"/>
              <a:buChar char="•"/>
              <a:defRPr sz="30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t>支持立即与定时同步</a:t>
            </a:r>
          </a:p>
          <a:p>
            <a:pPr marL="444500" indent="-444500" algn="just" defTabSz="914400">
              <a:lnSpc>
                <a:spcPct val="120000"/>
              </a:lnSpc>
              <a:buSzPct val="145000"/>
              <a:buChar char="•"/>
              <a:defRPr sz="30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t>支持全量与增量同步</a:t>
            </a:r>
          </a:p>
          <a:p>
            <a:pPr marL="444500" indent="-444500" algn="just" defTabSz="914400">
              <a:lnSpc>
                <a:spcPct val="120000"/>
              </a:lnSpc>
              <a:buSzPct val="145000"/>
              <a:buChar char="•"/>
              <a:defRPr sz="30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t>支持 SQL 语法自动补全</a:t>
            </a:r>
          </a:p>
        </p:txBody>
      </p:sp>
      <p:sp>
        <p:nvSpPr>
          <p:cNvPr id="415" name="支持 Excel 数据的替换…"/>
          <p:cNvSpPr txBox="1"/>
          <p:nvPr/>
        </p:nvSpPr>
        <p:spPr>
          <a:xfrm>
            <a:off x="17058791" y="11074894"/>
            <a:ext cx="4507029" cy="1356361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marL="444500" indent="-444500" algn="just" defTabSz="914400">
              <a:lnSpc>
                <a:spcPct val="120000"/>
              </a:lnSpc>
              <a:buSzPct val="145000"/>
              <a:buChar char="•"/>
              <a:defRPr sz="30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t>支持 Excel 数据的替换</a:t>
            </a:r>
          </a:p>
          <a:p>
            <a:pPr marL="444500" indent="-444500" algn="just" defTabSz="914400">
              <a:lnSpc>
                <a:spcPct val="120000"/>
              </a:lnSpc>
              <a:buSzPct val="145000"/>
              <a:buChar char="•"/>
              <a:defRPr sz="30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t>支持 Excel 数据的追加</a:t>
            </a:r>
          </a:p>
        </p:txBody>
      </p:sp>
      <p:sp>
        <p:nvSpPr>
          <p:cNvPr id="416" name="矩形"/>
          <p:cNvSpPr/>
          <p:nvPr/>
        </p:nvSpPr>
        <p:spPr>
          <a:xfrm>
            <a:off x="1919194" y="8353368"/>
            <a:ext cx="21021684" cy="5167566"/>
          </a:xfrm>
          <a:prstGeom prst="rect">
            <a:avLst/>
          </a:prstGeom>
          <a:ln w="63500">
            <a:solidFill>
              <a:schemeClr val="accent1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indent="0" algn="ctr" defTabSz="825500">
              <a:defRPr sz="3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417" name="新建计算函数字段…"/>
          <p:cNvSpPr txBox="1"/>
          <p:nvPr/>
        </p:nvSpPr>
        <p:spPr>
          <a:xfrm>
            <a:off x="15764676" y="3646170"/>
            <a:ext cx="4951596" cy="3180081"/>
          </a:xfrm>
          <a:prstGeom prst="rect">
            <a:avLst/>
          </a:prstGeom>
          <a:ln w="63500">
            <a:solidFill>
              <a:schemeClr val="accent1"/>
            </a:solidFill>
            <a:prstDash val="sysDot"/>
            <a:miter lim="400000"/>
          </a:ln>
        </p:spPr>
        <p:txBody>
          <a:bodyPr tIns="91439" bIns="91439">
            <a:spAutoFit/>
          </a:bodyPr>
          <a:lstStyle/>
          <a:p>
            <a:pPr marL="444500" indent="-444500" algn="just" defTabSz="914400">
              <a:lnSpc>
                <a:spcPct val="150000"/>
              </a:lnSpc>
              <a:buSzPct val="145000"/>
              <a:buChar char="•"/>
              <a:defRPr sz="3000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t>新建计算函数字段</a:t>
            </a:r>
          </a:p>
          <a:p>
            <a:pPr marL="444500" indent="-444500" algn="just" defTabSz="914400">
              <a:lnSpc>
                <a:spcPct val="150000"/>
              </a:lnSpc>
              <a:buSzPct val="145000"/>
              <a:buChar char="•"/>
              <a:defRPr sz="3000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t>维度与指标筛选</a:t>
            </a:r>
          </a:p>
          <a:p>
            <a:pPr marL="444500" indent="-444500" algn="just" defTabSz="914400">
              <a:lnSpc>
                <a:spcPct val="150000"/>
              </a:lnSpc>
              <a:buSzPct val="145000"/>
              <a:buChar char="•"/>
              <a:defRPr sz="3000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t>字段类型修改与定义</a:t>
            </a:r>
          </a:p>
          <a:p>
            <a:pPr marL="444500" indent="-444500" algn="just" defTabSz="914400">
              <a:lnSpc>
                <a:spcPct val="150000"/>
              </a:lnSpc>
              <a:buSzPct val="145000"/>
              <a:buChar char="•"/>
              <a:defRPr sz="3000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t>支持字段名称→业务术语</a:t>
            </a:r>
          </a:p>
        </p:txBody>
      </p:sp>
      <p:sp>
        <p:nvSpPr>
          <p:cNvPr id="418" name="箭头"/>
          <p:cNvSpPr/>
          <p:nvPr/>
        </p:nvSpPr>
        <p:spPr>
          <a:xfrm rot="16200000">
            <a:off x="17567430" y="6399996"/>
            <a:ext cx="901522" cy="2209743"/>
          </a:xfrm>
          <a:prstGeom prst="rightArrow">
            <a:avLst>
              <a:gd name="adj1" fmla="val 56683"/>
              <a:gd name="adj2" fmla="val 57447"/>
            </a:avLst>
          </a:prstGeom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indent="0" algn="ctr" defTabSz="825500">
              <a:defRPr sz="3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419" name="数据集处理"/>
          <p:cNvSpPr txBox="1"/>
          <p:nvPr/>
        </p:nvSpPr>
        <p:spPr>
          <a:xfrm>
            <a:off x="20255131" y="7113955"/>
            <a:ext cx="3022600" cy="7785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400" b="1">
                <a:solidFill>
                  <a:srgbClr val="5E5E5E"/>
                </a:solidFill>
              </a:defRPr>
            </a:lvl1pPr>
          </a:lstStyle>
          <a:p>
            <a:r>
              <a:rPr b="0">
                <a:latin typeface="PingFang SC Regular" panose="020B0300000000000000" charset="-122"/>
                <a:ea typeface="PingFang SC Regular" panose="020B0300000000000000" charset="-122"/>
              </a:rPr>
              <a:t>数据集处理</a:t>
            </a:r>
            <a:endParaRPr b="0">
              <a:latin typeface="PingFang SC Regular" panose="020B0300000000000000" charset="-122"/>
              <a:ea typeface="PingFang SC Regular" panose="020B0300000000000000" charset="-122"/>
            </a:endParaRPr>
          </a:p>
        </p:txBody>
      </p:sp>
      <p:sp>
        <p:nvSpPr>
          <p:cNvPr id="420" name="箭头"/>
          <p:cNvSpPr/>
          <p:nvPr/>
        </p:nvSpPr>
        <p:spPr>
          <a:xfrm rot="16200000">
            <a:off x="6085496" y="6399996"/>
            <a:ext cx="901523" cy="2209743"/>
          </a:xfrm>
          <a:prstGeom prst="rightArrow">
            <a:avLst>
              <a:gd name="adj1" fmla="val 56683"/>
              <a:gd name="adj2" fmla="val 57447"/>
            </a:avLst>
          </a:prstGeom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indent="0" algn="ctr" defTabSz="825500">
              <a:defRPr sz="3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421" name="数据集关联"/>
          <p:cNvSpPr txBox="1"/>
          <p:nvPr/>
        </p:nvSpPr>
        <p:spPr>
          <a:xfrm>
            <a:off x="1995226" y="7153624"/>
            <a:ext cx="3022600" cy="7785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400" b="1">
                <a:solidFill>
                  <a:srgbClr val="5E5E5E"/>
                </a:solidFill>
              </a:defRPr>
            </a:lvl1pPr>
          </a:lstStyle>
          <a:p>
            <a:r>
              <a:rPr b="0">
                <a:latin typeface="PingFang SC Regular" panose="020B0300000000000000" charset="-122"/>
                <a:ea typeface="PingFang SC Regular" panose="020B0300000000000000" charset="-122"/>
              </a:rPr>
              <a:t>数据集关联</a:t>
            </a:r>
            <a:endParaRPr b="0">
              <a:latin typeface="PingFang SC Regular" panose="020B0300000000000000" charset="-122"/>
              <a:ea typeface="PingFang SC Regular" panose="020B0300000000000000" charset="-122"/>
            </a:endParaRPr>
          </a:p>
        </p:txBody>
      </p:sp>
      <p:sp>
        <p:nvSpPr>
          <p:cNvPr id="422" name="设置数据集关联…"/>
          <p:cNvSpPr txBox="1"/>
          <p:nvPr/>
        </p:nvSpPr>
        <p:spPr>
          <a:xfrm>
            <a:off x="4282743" y="3569970"/>
            <a:ext cx="4507029" cy="3332481"/>
          </a:xfrm>
          <a:prstGeom prst="rect">
            <a:avLst/>
          </a:prstGeom>
          <a:ln w="63500">
            <a:solidFill>
              <a:schemeClr val="accent1"/>
            </a:solidFill>
            <a:prstDash val="sysDot"/>
            <a:miter lim="400000"/>
          </a:ln>
        </p:spPr>
        <p:txBody>
          <a:bodyPr tIns="91439" bIns="91439">
            <a:spAutoFit/>
          </a:bodyPr>
          <a:lstStyle/>
          <a:p>
            <a:pPr indent="0" algn="ctr" defTabSz="914400">
              <a:lnSpc>
                <a:spcPct val="150000"/>
              </a:lnSpc>
              <a:defRPr sz="3600" b="1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t>设置数据集关联</a:t>
            </a:r>
          </a:p>
          <a:p>
            <a:pPr marL="444500" indent="-444500" defTabSz="914400">
              <a:lnSpc>
                <a:spcPct val="150000"/>
              </a:lnSpc>
              <a:buSzPct val="145000"/>
              <a:buChar char="•"/>
              <a:defRPr sz="3000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t>左连接</a:t>
            </a:r>
          </a:p>
          <a:p>
            <a:pPr marL="444500" indent="-444500" defTabSz="914400">
              <a:lnSpc>
                <a:spcPct val="150000"/>
              </a:lnSpc>
              <a:buSzPct val="145000"/>
              <a:buChar char="•"/>
              <a:defRPr sz="3000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t>右连接</a:t>
            </a:r>
          </a:p>
          <a:p>
            <a:pPr marL="444500" indent="-444500" defTabSz="914400">
              <a:lnSpc>
                <a:spcPct val="150000"/>
              </a:lnSpc>
              <a:buSzPct val="145000"/>
              <a:buChar char="•"/>
              <a:defRPr sz="3000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t>内连接</a:t>
            </a:r>
          </a:p>
        </p:txBody>
      </p:sp>
      <p:pic>
        <p:nvPicPr>
          <p:cNvPr id="423" name="自定义.png" descr="自定义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41985" y="4513257"/>
            <a:ext cx="952501" cy="952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24" name="文本框 13"/>
          <p:cNvSpPr txBox="1"/>
          <p:nvPr/>
        </p:nvSpPr>
        <p:spPr>
          <a:xfrm>
            <a:off x="10844212" y="5470038"/>
            <a:ext cx="2695575" cy="854075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 anchor="ctr">
            <a:spAutoFit/>
          </a:bodyPr>
          <a:lstStyle>
            <a:lvl1pPr indent="0" algn="ctr" defTabSz="821055">
              <a:defRPr sz="4000" b="1">
                <a:solidFill>
                  <a:srgbClr val="535353"/>
                </a:solidFill>
                <a:latin typeface="仿宋"/>
                <a:ea typeface="仿宋"/>
                <a:cs typeface="仿宋"/>
                <a:sym typeface="仿宋"/>
              </a:defRPr>
            </a:lvl1pPr>
          </a:lstStyle>
          <a:p>
            <a:r>
              <a:t>关联数据集</a:t>
            </a:r>
          </a:p>
        </p:txBody>
      </p:sp>
      <p:sp>
        <p:nvSpPr>
          <p:cNvPr id="425" name="箭头"/>
          <p:cNvSpPr/>
          <p:nvPr/>
        </p:nvSpPr>
        <p:spPr>
          <a:xfrm>
            <a:off x="9071563" y="4906009"/>
            <a:ext cx="1689101" cy="660401"/>
          </a:xfrm>
          <a:prstGeom prst="rightArrow">
            <a:avLst>
              <a:gd name="adj1" fmla="val 40152"/>
              <a:gd name="adj2" fmla="val 75924"/>
            </a:avLst>
          </a:prstGeom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indent="0" algn="ctr" defTabSz="825500">
              <a:defRPr sz="3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426" name="矩形"/>
          <p:cNvSpPr/>
          <p:nvPr/>
        </p:nvSpPr>
        <p:spPr>
          <a:xfrm>
            <a:off x="-21273" y="13408"/>
            <a:ext cx="5676901" cy="2422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27" name="DataEase 核心概念"/>
          <p:cNvSpPr txBox="1"/>
          <p:nvPr/>
        </p:nvSpPr>
        <p:spPr>
          <a:xfrm>
            <a:off x="16827" y="255654"/>
            <a:ext cx="5678797" cy="95590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r>
              <a:rPr>
                <a:latin typeface="Times New Roman Bold" panose="02020603050405020304" charset="0"/>
                <a:ea typeface="方正黑体简体" panose="02010601030101010101" charset="-122"/>
                <a:cs typeface="Times New Roman Bold" panose="02020603050405020304" charset="0"/>
              </a:rPr>
              <a:t>DataEase</a:t>
            </a:r>
            <a:r>
              <a:rPr>
                <a:latin typeface="方正黑体简体" panose="02010601030101010101" charset="-122"/>
                <a:ea typeface="方正黑体简体" panose="02010601030101010101" charset="-122"/>
                <a:cs typeface="方正黑体简体" panose="02010601030101010101" charset="-122"/>
              </a:rPr>
              <a:t> 核心概念</a:t>
            </a:r>
            <a:endParaRPr>
              <a:latin typeface="方正黑体简体" panose="02010601030101010101" charset="-122"/>
              <a:ea typeface="方正黑体简体" panose="02010601030101010101" charset="-122"/>
              <a:cs typeface="方正黑体简体" panose="02010601030101010101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视图"/>
          <p:cNvSpPr txBox="1"/>
          <p:nvPr/>
        </p:nvSpPr>
        <p:spPr>
          <a:xfrm>
            <a:off x="11283546" y="1275973"/>
            <a:ext cx="1816907" cy="110490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indent="0" defTabSz="1828800">
              <a:defRPr sz="6000" b="1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>
                <a:latin typeface="方正黑体简体" panose="02010601030101010101" charset="-122"/>
                <a:ea typeface="方正黑体简体" panose="02010601030101010101" charset="-122"/>
              </a:rPr>
              <a:t>视图</a:t>
            </a:r>
            <a:endParaRPr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sp>
        <p:nvSpPr>
          <p:cNvPr id="430" name="丰富图形任意切换，支持指标计算与过滤规则，支持多层级钻取，支持自由设置图表属性与样式"/>
          <p:cNvSpPr txBox="1"/>
          <p:nvPr/>
        </p:nvSpPr>
        <p:spPr>
          <a:xfrm>
            <a:off x="3162467" y="2583497"/>
            <a:ext cx="17703800" cy="60896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indent="0" algn="ctr" defTabSz="457200">
              <a:defRPr sz="33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PingFang SC Regular" panose="020B0300000000000000" charset="-122"/>
                <a:ea typeface="PingFang SC Regular" panose="020B0300000000000000" charset="-122"/>
              </a:rPr>
              <a:t>丰富图形任意切换，支持指标计算与过滤规则，支持多层级钻取，支持自由设置图表属性与样式</a:t>
            </a:r>
            <a:endParaRPr>
              <a:latin typeface="PingFang SC Regular" panose="020B0300000000000000" charset="-122"/>
              <a:ea typeface="PingFang SC Regular" panose="020B0300000000000000" charset="-122"/>
            </a:endParaRPr>
          </a:p>
        </p:txBody>
      </p:sp>
      <p:sp>
        <p:nvSpPr>
          <p:cNvPr id="431" name="圆角矩形"/>
          <p:cNvSpPr/>
          <p:nvPr/>
        </p:nvSpPr>
        <p:spPr>
          <a:xfrm>
            <a:off x="870019" y="4010960"/>
            <a:ext cx="2941217" cy="3748952"/>
          </a:xfrm>
          <a:prstGeom prst="roundRect">
            <a:avLst>
              <a:gd name="adj" fmla="val 10994"/>
            </a:avLst>
          </a:prstGeom>
          <a:ln w="63500">
            <a:solidFill>
              <a:schemeClr val="accent1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indent="0" algn="ctr" defTabSz="825500">
              <a:defRPr sz="3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432" name="明细表"/>
          <p:cNvSpPr/>
          <p:nvPr/>
        </p:nvSpPr>
        <p:spPr>
          <a:xfrm>
            <a:off x="1098272" y="4227073"/>
            <a:ext cx="2484710" cy="1059655"/>
          </a:xfrm>
          <a:prstGeom prst="roundRect">
            <a:avLst>
              <a:gd name="adj" fmla="val 1797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1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明细表</a:t>
            </a:r>
          </a:p>
        </p:txBody>
      </p:sp>
      <p:sp>
        <p:nvSpPr>
          <p:cNvPr id="433" name="圆角矩形"/>
          <p:cNvSpPr/>
          <p:nvPr/>
        </p:nvSpPr>
        <p:spPr>
          <a:xfrm>
            <a:off x="870019" y="8533641"/>
            <a:ext cx="2941217" cy="3748952"/>
          </a:xfrm>
          <a:prstGeom prst="roundRect">
            <a:avLst>
              <a:gd name="adj" fmla="val 10994"/>
            </a:avLst>
          </a:prstGeom>
          <a:ln w="63500">
            <a:solidFill>
              <a:schemeClr val="accent1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indent="0" algn="ctr" defTabSz="825500">
              <a:defRPr sz="3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434" name="仪表盘"/>
          <p:cNvSpPr/>
          <p:nvPr/>
        </p:nvSpPr>
        <p:spPr>
          <a:xfrm>
            <a:off x="1098272" y="8749755"/>
            <a:ext cx="2484710" cy="1059654"/>
          </a:xfrm>
          <a:prstGeom prst="roundRect">
            <a:avLst>
              <a:gd name="adj" fmla="val 1797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1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仪表盘</a:t>
            </a:r>
          </a:p>
        </p:txBody>
      </p:sp>
      <p:sp>
        <p:nvSpPr>
          <p:cNvPr id="435" name="圆角矩形"/>
          <p:cNvSpPr/>
          <p:nvPr/>
        </p:nvSpPr>
        <p:spPr>
          <a:xfrm>
            <a:off x="4810568" y="4010960"/>
            <a:ext cx="2941217" cy="3748952"/>
          </a:xfrm>
          <a:prstGeom prst="roundRect">
            <a:avLst>
              <a:gd name="adj" fmla="val 10994"/>
            </a:avLst>
          </a:prstGeom>
          <a:ln w="63500">
            <a:solidFill>
              <a:schemeClr val="accent1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indent="0" algn="ctr" defTabSz="825500">
              <a:defRPr sz="3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436" name="柱状图"/>
          <p:cNvSpPr/>
          <p:nvPr/>
        </p:nvSpPr>
        <p:spPr>
          <a:xfrm>
            <a:off x="5038821" y="4227073"/>
            <a:ext cx="2484711" cy="1059655"/>
          </a:xfrm>
          <a:prstGeom prst="roundRect">
            <a:avLst>
              <a:gd name="adj" fmla="val 1797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1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柱状图</a:t>
            </a:r>
          </a:p>
        </p:txBody>
      </p:sp>
      <p:sp>
        <p:nvSpPr>
          <p:cNvPr id="437" name="圆角矩形"/>
          <p:cNvSpPr/>
          <p:nvPr/>
        </p:nvSpPr>
        <p:spPr>
          <a:xfrm>
            <a:off x="4810568" y="8533641"/>
            <a:ext cx="2941217" cy="3748951"/>
          </a:xfrm>
          <a:prstGeom prst="roundRect">
            <a:avLst>
              <a:gd name="adj" fmla="val 10994"/>
            </a:avLst>
          </a:prstGeom>
          <a:ln w="63500">
            <a:solidFill>
              <a:schemeClr val="accent1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indent="0" algn="ctr" defTabSz="825500">
              <a:defRPr sz="3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438" name="南丁格尔图"/>
          <p:cNvSpPr/>
          <p:nvPr/>
        </p:nvSpPr>
        <p:spPr>
          <a:xfrm>
            <a:off x="5038821" y="8749754"/>
            <a:ext cx="2484711" cy="1059654"/>
          </a:xfrm>
          <a:prstGeom prst="roundRect">
            <a:avLst>
              <a:gd name="adj" fmla="val 1797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29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南丁格尔图</a:t>
            </a:r>
          </a:p>
        </p:txBody>
      </p:sp>
      <p:sp>
        <p:nvSpPr>
          <p:cNvPr id="439" name="圆角矩形"/>
          <p:cNvSpPr/>
          <p:nvPr/>
        </p:nvSpPr>
        <p:spPr>
          <a:xfrm>
            <a:off x="8751117" y="4010960"/>
            <a:ext cx="2941217" cy="3748952"/>
          </a:xfrm>
          <a:prstGeom prst="roundRect">
            <a:avLst>
              <a:gd name="adj" fmla="val 10994"/>
            </a:avLst>
          </a:prstGeom>
          <a:ln w="63500">
            <a:solidFill>
              <a:schemeClr val="accent1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indent="0" algn="ctr" defTabSz="825500">
              <a:defRPr sz="3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440" name="气泡图"/>
          <p:cNvSpPr/>
          <p:nvPr/>
        </p:nvSpPr>
        <p:spPr>
          <a:xfrm>
            <a:off x="8979371" y="4227073"/>
            <a:ext cx="2484710" cy="1059655"/>
          </a:xfrm>
          <a:prstGeom prst="roundRect">
            <a:avLst>
              <a:gd name="adj" fmla="val 1797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1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气泡图</a:t>
            </a:r>
          </a:p>
        </p:txBody>
      </p:sp>
      <p:sp>
        <p:nvSpPr>
          <p:cNvPr id="441" name="圆角矩形"/>
          <p:cNvSpPr/>
          <p:nvPr/>
        </p:nvSpPr>
        <p:spPr>
          <a:xfrm>
            <a:off x="8751117" y="8533641"/>
            <a:ext cx="2941217" cy="3748952"/>
          </a:xfrm>
          <a:prstGeom prst="roundRect">
            <a:avLst>
              <a:gd name="adj" fmla="val 10994"/>
            </a:avLst>
          </a:prstGeom>
          <a:ln w="63500">
            <a:solidFill>
              <a:schemeClr val="accent1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indent="0" algn="ctr" defTabSz="825500">
              <a:defRPr sz="3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442" name="漏斗图"/>
          <p:cNvSpPr/>
          <p:nvPr/>
        </p:nvSpPr>
        <p:spPr>
          <a:xfrm>
            <a:off x="8979371" y="8749755"/>
            <a:ext cx="2484710" cy="1059654"/>
          </a:xfrm>
          <a:prstGeom prst="roundRect">
            <a:avLst>
              <a:gd name="adj" fmla="val 1797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1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漏斗图</a:t>
            </a:r>
          </a:p>
        </p:txBody>
      </p:sp>
      <p:sp>
        <p:nvSpPr>
          <p:cNvPr id="443" name="圆角矩形"/>
          <p:cNvSpPr/>
          <p:nvPr/>
        </p:nvSpPr>
        <p:spPr>
          <a:xfrm>
            <a:off x="12691667" y="4010960"/>
            <a:ext cx="2941216" cy="3748952"/>
          </a:xfrm>
          <a:prstGeom prst="roundRect">
            <a:avLst>
              <a:gd name="adj" fmla="val 10994"/>
            </a:avLst>
          </a:prstGeom>
          <a:ln w="63500">
            <a:solidFill>
              <a:schemeClr val="accent1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indent="0" algn="ctr" defTabSz="825500">
              <a:defRPr sz="3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444" name="雷达图"/>
          <p:cNvSpPr/>
          <p:nvPr/>
        </p:nvSpPr>
        <p:spPr>
          <a:xfrm>
            <a:off x="12919919" y="4227073"/>
            <a:ext cx="2484711" cy="1059655"/>
          </a:xfrm>
          <a:prstGeom prst="roundRect">
            <a:avLst>
              <a:gd name="adj" fmla="val 1797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1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雷达图</a:t>
            </a:r>
          </a:p>
        </p:txBody>
      </p:sp>
      <p:sp>
        <p:nvSpPr>
          <p:cNvPr id="445" name="圆角矩形"/>
          <p:cNvSpPr/>
          <p:nvPr/>
        </p:nvSpPr>
        <p:spPr>
          <a:xfrm>
            <a:off x="12691667" y="8533641"/>
            <a:ext cx="2941216" cy="3748952"/>
          </a:xfrm>
          <a:prstGeom prst="roundRect">
            <a:avLst>
              <a:gd name="adj" fmla="val 10994"/>
            </a:avLst>
          </a:prstGeom>
          <a:ln w="63500">
            <a:solidFill>
              <a:schemeClr val="accent1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indent="0" algn="ctr" defTabSz="825500">
              <a:defRPr sz="3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446" name="矩形树图"/>
          <p:cNvSpPr/>
          <p:nvPr/>
        </p:nvSpPr>
        <p:spPr>
          <a:xfrm>
            <a:off x="12919919" y="8749755"/>
            <a:ext cx="2484711" cy="1059654"/>
          </a:xfrm>
          <a:prstGeom prst="roundRect">
            <a:avLst>
              <a:gd name="adj" fmla="val 1797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1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矩形树图</a:t>
            </a:r>
          </a:p>
        </p:txBody>
      </p:sp>
      <p:sp>
        <p:nvSpPr>
          <p:cNvPr id="447" name="圆角矩形"/>
          <p:cNvSpPr/>
          <p:nvPr/>
        </p:nvSpPr>
        <p:spPr>
          <a:xfrm>
            <a:off x="16632215" y="4010960"/>
            <a:ext cx="2941217" cy="3748952"/>
          </a:xfrm>
          <a:prstGeom prst="roundRect">
            <a:avLst>
              <a:gd name="adj" fmla="val 10994"/>
            </a:avLst>
          </a:prstGeom>
          <a:ln w="63500">
            <a:solidFill>
              <a:schemeClr val="accent1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indent="0" algn="ctr" defTabSz="825500">
              <a:defRPr sz="3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448" name="折线图"/>
          <p:cNvSpPr/>
          <p:nvPr/>
        </p:nvSpPr>
        <p:spPr>
          <a:xfrm>
            <a:off x="16860468" y="4227073"/>
            <a:ext cx="2484710" cy="1059655"/>
          </a:xfrm>
          <a:prstGeom prst="roundRect">
            <a:avLst>
              <a:gd name="adj" fmla="val 1797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1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折线图</a:t>
            </a:r>
          </a:p>
        </p:txBody>
      </p:sp>
      <p:sp>
        <p:nvSpPr>
          <p:cNvPr id="449" name="圆角矩形"/>
          <p:cNvSpPr/>
          <p:nvPr/>
        </p:nvSpPr>
        <p:spPr>
          <a:xfrm>
            <a:off x="16632215" y="8533641"/>
            <a:ext cx="2941217" cy="3748951"/>
          </a:xfrm>
          <a:prstGeom prst="roundRect">
            <a:avLst>
              <a:gd name="adj" fmla="val 10994"/>
            </a:avLst>
          </a:prstGeom>
          <a:ln w="63500">
            <a:solidFill>
              <a:schemeClr val="accent1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indent="0" algn="ctr" defTabSz="825500">
              <a:defRPr sz="3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450" name="地图"/>
          <p:cNvSpPr/>
          <p:nvPr/>
        </p:nvSpPr>
        <p:spPr>
          <a:xfrm>
            <a:off x="16860468" y="8749754"/>
            <a:ext cx="2484710" cy="1059654"/>
          </a:xfrm>
          <a:prstGeom prst="roundRect">
            <a:avLst>
              <a:gd name="adj" fmla="val 1797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1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地图</a:t>
            </a:r>
          </a:p>
        </p:txBody>
      </p:sp>
      <p:sp>
        <p:nvSpPr>
          <p:cNvPr id="451" name="圆角矩形"/>
          <p:cNvSpPr/>
          <p:nvPr/>
        </p:nvSpPr>
        <p:spPr>
          <a:xfrm>
            <a:off x="20572764" y="4010960"/>
            <a:ext cx="2941216" cy="3748952"/>
          </a:xfrm>
          <a:prstGeom prst="roundRect">
            <a:avLst>
              <a:gd name="adj" fmla="val 10994"/>
            </a:avLst>
          </a:prstGeom>
          <a:ln w="63500">
            <a:solidFill>
              <a:schemeClr val="accent1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indent="0" algn="ctr" defTabSz="825500">
              <a:defRPr sz="3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452" name="水波图"/>
          <p:cNvSpPr/>
          <p:nvPr/>
        </p:nvSpPr>
        <p:spPr>
          <a:xfrm>
            <a:off x="20801018" y="4227073"/>
            <a:ext cx="2484711" cy="1059655"/>
          </a:xfrm>
          <a:prstGeom prst="roundRect">
            <a:avLst>
              <a:gd name="adj" fmla="val 1797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1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水波图</a:t>
            </a:r>
          </a:p>
        </p:txBody>
      </p:sp>
      <p:sp>
        <p:nvSpPr>
          <p:cNvPr id="453" name="圆角矩形"/>
          <p:cNvSpPr/>
          <p:nvPr/>
        </p:nvSpPr>
        <p:spPr>
          <a:xfrm>
            <a:off x="20572764" y="8533641"/>
            <a:ext cx="2941216" cy="3748951"/>
          </a:xfrm>
          <a:prstGeom prst="roundRect">
            <a:avLst>
              <a:gd name="adj" fmla="val 10994"/>
            </a:avLst>
          </a:prstGeom>
          <a:ln w="63500">
            <a:solidFill>
              <a:schemeClr val="accent1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indent="0" algn="ctr" defTabSz="825500">
              <a:defRPr sz="3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454" name="组合图"/>
          <p:cNvSpPr/>
          <p:nvPr/>
        </p:nvSpPr>
        <p:spPr>
          <a:xfrm>
            <a:off x="20801018" y="8749754"/>
            <a:ext cx="2484711" cy="1059654"/>
          </a:xfrm>
          <a:prstGeom prst="roundRect">
            <a:avLst>
              <a:gd name="adj" fmla="val 1797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1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组合图</a:t>
            </a:r>
          </a:p>
        </p:txBody>
      </p:sp>
      <p:pic>
        <p:nvPicPr>
          <p:cNvPr id="455" name="南丁格尔玫瑰图.png" descr="南丁格尔玫瑰图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8676" y="10095241"/>
            <a:ext cx="1905001" cy="1905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56" name="仪表盘.png" descr="仪表盘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77" y="10031741"/>
            <a:ext cx="1968501" cy="1968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57" name="散点图.png" descr="散点图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944" y="5440695"/>
            <a:ext cx="2209676" cy="22096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58" name="柱状图.png" descr="柱状图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207" y="5641426"/>
            <a:ext cx="1655939" cy="165593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59" name="明细表.png" descr="明细表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377" y="5554995"/>
            <a:ext cx="1905001" cy="1905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60" name="雷达图 (1).png" descr="雷达图 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9775" y="5516895"/>
            <a:ext cx="1905001" cy="1905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61" name="图表-折线图 (1).png" descr="图表-折线图 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073" y="5593095"/>
            <a:ext cx="1905001" cy="1905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62" name="水波图.png" descr="水波图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54373" y="5554995"/>
            <a:ext cx="1905001" cy="1905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63" name="漏斗图 (1).png" descr="漏斗图 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9225" y="10196841"/>
            <a:ext cx="1905001" cy="1905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64" name="矩形树图 (1).png" descr="矩形树图 (1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2325" y="10196841"/>
            <a:ext cx="1739901" cy="1739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65" name="组合图.png" descr="组合图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154373" y="10114291"/>
            <a:ext cx="1987551" cy="19875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66" name="未标题-2_画板 1 2.png" descr="未标题-2_画板 1 2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26120" y="9976705"/>
            <a:ext cx="1816907" cy="2078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67" name="矩形"/>
          <p:cNvSpPr/>
          <p:nvPr/>
        </p:nvSpPr>
        <p:spPr>
          <a:xfrm>
            <a:off x="-21273" y="13408"/>
            <a:ext cx="5676901" cy="2422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68" name="DataEase 核心概念"/>
          <p:cNvSpPr txBox="1"/>
          <p:nvPr/>
        </p:nvSpPr>
        <p:spPr>
          <a:xfrm>
            <a:off x="23177" y="255654"/>
            <a:ext cx="5678797" cy="95590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r>
              <a:rPr>
                <a:latin typeface="Times New Roman Bold" panose="02020603050405020304" charset="0"/>
                <a:ea typeface="方正黑体简体" panose="02010601030101010101" charset="-122"/>
                <a:cs typeface="Times New Roman Bold" panose="02020603050405020304" charset="0"/>
              </a:rPr>
              <a:t>DataEase </a:t>
            </a:r>
            <a:r>
              <a:rPr>
                <a:latin typeface="方正黑体简体" panose="02010601030101010101" charset="-122"/>
                <a:ea typeface="方正黑体简体" panose="02010601030101010101" charset="-122"/>
                <a:cs typeface="方正黑体简体" panose="02010601030101010101" charset="-122"/>
              </a:rPr>
              <a:t>核心概念</a:t>
            </a:r>
            <a:endParaRPr>
              <a:latin typeface="方正黑体简体" panose="02010601030101010101" charset="-122"/>
              <a:ea typeface="方正黑体简体" panose="02010601030101010101" charset="-122"/>
              <a:cs typeface="方正黑体简体" panose="02010601030101010101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仪表板"/>
          <p:cNvSpPr txBox="1"/>
          <p:nvPr/>
        </p:nvSpPr>
        <p:spPr>
          <a:xfrm>
            <a:off x="10894580" y="1270000"/>
            <a:ext cx="2594840" cy="110490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indent="0" defTabSz="1828800">
              <a:defRPr sz="6000" b="1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>
                <a:latin typeface="方正黑体简体" panose="02010601030101010101" charset="-122"/>
                <a:ea typeface="方正黑体简体" panose="02010601030101010101" charset="-122"/>
              </a:rPr>
              <a:t>仪表板</a:t>
            </a:r>
            <a:endParaRPr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sp>
        <p:nvSpPr>
          <p:cNvPr id="471" name="所见即所得，支持多种主题，支持一键分享"/>
          <p:cNvSpPr txBox="1"/>
          <p:nvPr/>
        </p:nvSpPr>
        <p:spPr>
          <a:xfrm>
            <a:off x="8159750" y="2578417"/>
            <a:ext cx="8064500" cy="60896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indent="0" algn="ctr" defTabSz="457200">
              <a:defRPr sz="33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PingFang SC Regular" panose="020B0300000000000000" charset="-122"/>
                <a:ea typeface="PingFang SC Regular" panose="020B0300000000000000" charset="-122"/>
              </a:rPr>
              <a:t>所见即所得，支持多种主题，支持一键分享</a:t>
            </a:r>
            <a:endParaRPr>
              <a:latin typeface="PingFang SC Regular" panose="020B0300000000000000" charset="-122"/>
              <a:ea typeface="PingFang SC Regular" panose="020B0300000000000000" charset="-122"/>
            </a:endParaRPr>
          </a:p>
        </p:txBody>
      </p:sp>
      <p:pic>
        <p:nvPicPr>
          <p:cNvPr id="472" name="未标题-1_画板 1.png" descr="未标题-1_画板 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8322" y="4360024"/>
            <a:ext cx="14650724" cy="76625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73" name="未标题-1-02.png" descr="未标题-1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869" y="4754673"/>
            <a:ext cx="3931479" cy="68732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74" name="矩形"/>
          <p:cNvSpPr/>
          <p:nvPr/>
        </p:nvSpPr>
        <p:spPr>
          <a:xfrm>
            <a:off x="-21273" y="13408"/>
            <a:ext cx="5676901" cy="2422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75" name="DataEase 核心概念"/>
          <p:cNvSpPr txBox="1"/>
          <p:nvPr/>
        </p:nvSpPr>
        <p:spPr>
          <a:xfrm>
            <a:off x="16827" y="255654"/>
            <a:ext cx="5678797" cy="95590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r>
              <a:rPr>
                <a:latin typeface="Times New Roman Bold" panose="02020603050405020304" charset="0"/>
                <a:ea typeface="方正黑体简体" panose="02010601030101010101" charset="-122"/>
                <a:cs typeface="Times New Roman Bold" panose="02020603050405020304" charset="0"/>
              </a:rPr>
              <a:t>DataEase </a:t>
            </a:r>
            <a:r>
              <a:rPr>
                <a:latin typeface="方正黑体简体" panose="02010601030101010101" charset="-122"/>
                <a:ea typeface="方正黑体简体" panose="02010601030101010101" charset="-122"/>
                <a:cs typeface="方正黑体简体" panose="02010601030101010101" charset="-122"/>
              </a:rPr>
              <a:t>核心概念</a:t>
            </a:r>
            <a:endParaRPr>
              <a:latin typeface="方正黑体简体" panose="02010601030101010101" charset="-122"/>
              <a:ea typeface="方正黑体简体" panose="02010601030101010101" charset="-122"/>
              <a:cs typeface="方正黑体简体" panose="02010601030101010101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7" name="表格 1"/>
          <p:cNvGraphicFramePr/>
          <p:nvPr>
            <p:custDataLst>
              <p:tags r:id="rId1"/>
            </p:custDataLst>
          </p:nvPr>
        </p:nvGraphicFramePr>
        <p:xfrm>
          <a:off x="2631932" y="3543531"/>
          <a:ext cx="19132836" cy="828342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60068"/>
                <a:gridCol w="9560068"/>
              </a:tblGrid>
              <a:tr h="4135362">
                <a:tc>
                  <a:txBody>
                    <a:bodyPr/>
                    <a:lstStyle/>
                    <a:p>
                      <a:pPr defTabSz="914400">
                        <a:defRPr sz="6000" b="1">
                          <a:solidFill>
                            <a:srgbClr val="FFFFFF"/>
                          </a:solidFill>
                        </a:defRPr>
                      </a:pPr>
                      <a:r>
                        <a:t>开源开放</a:t>
                      </a:r>
                    </a:p>
                    <a:p>
                      <a:pPr defTabSz="914400">
                        <a:defRPr sz="3200">
                          <a:solidFill>
                            <a:srgbClr val="FFFFFF"/>
                          </a:solidFill>
                        </a:defRPr>
                      </a:pPr>
                      <a:endParaRPr>
                        <a:latin typeface="PingFang SC Regular" panose="020B0300000000000000" charset="-122"/>
                        <a:ea typeface="PingFang SC Regular" panose="020B0300000000000000" charset="-122"/>
                      </a:endParaRPr>
                    </a:p>
                    <a:p>
                      <a:pPr defTabSz="914400">
                        <a:defRPr sz="3200">
                          <a:solidFill>
                            <a:srgbClr val="FFFFFF"/>
                          </a:solidFill>
                        </a:defRPr>
                      </a:pPr>
                      <a:r>
                        <a:rPr>
                          <a:latin typeface="PingFang SC Regular" panose="020B0300000000000000" charset="-122"/>
                          <a:ea typeface="PingFang SC Regular" panose="020B0300000000000000" charset="-122"/>
                        </a:rPr>
                        <a:t>零门槛，线上快速获取和安装，</a:t>
                      </a:r>
                      <a:endParaRPr>
                        <a:latin typeface="PingFang SC Regular" panose="020B0300000000000000" charset="-122"/>
                        <a:ea typeface="PingFang SC Regular" panose="020B0300000000000000" charset="-122"/>
                      </a:endParaRPr>
                    </a:p>
                    <a:p>
                      <a:pPr defTabSz="914400">
                        <a:defRPr sz="3200">
                          <a:solidFill>
                            <a:srgbClr val="FFFFFF"/>
                          </a:solidFill>
                        </a:defRPr>
                      </a:pPr>
                      <a:r>
                        <a:rPr>
                          <a:latin typeface="PingFang SC Regular" panose="020B0300000000000000" charset="-122"/>
                          <a:ea typeface="PingFang SC Regular" panose="020B0300000000000000" charset="-122"/>
                        </a:rPr>
                        <a:t>快速获取用户反馈、按月发布新版本</a:t>
                      </a:r>
                      <a:endParaRPr>
                        <a:latin typeface="PingFang SC Regular" panose="020B0300000000000000" charset="-122"/>
                        <a:ea typeface="PingFang SC Regular" panose="020B0300000000000000" charset="-122"/>
                      </a:endParaRP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6000" b="1">
                          <a:solidFill>
                            <a:srgbClr val="5E5E5E"/>
                          </a:solidFill>
                        </a:defRPr>
                      </a:pPr>
                      <a:r>
                        <a:t>简单易用</a:t>
                      </a:r>
                    </a:p>
                    <a:p>
                      <a:pPr defTabSz="914400">
                        <a:defRPr sz="3200">
                          <a:solidFill>
                            <a:srgbClr val="5E5E5E"/>
                          </a:solidFill>
                        </a:defRPr>
                      </a:pPr>
                    </a:p>
                    <a:p>
                      <a:pPr defTabSz="914400">
                        <a:defRPr sz="3200">
                          <a:solidFill>
                            <a:srgbClr val="5E5E5E"/>
                          </a:solidFill>
                        </a:defRPr>
                      </a:pPr>
                      <a:r>
                        <a:rPr>
                          <a:latin typeface="PingFang SC Regular" panose="020B0300000000000000" charset="-122"/>
                          <a:ea typeface="PingFang SC Regular" panose="020B0300000000000000" charset="-122"/>
                        </a:rPr>
                        <a:t>极易上手，通过鼠标点击和</a:t>
                      </a:r>
                      <a:endParaRPr>
                        <a:latin typeface="PingFang SC Regular" panose="020B0300000000000000" charset="-122"/>
                        <a:ea typeface="PingFang SC Regular" panose="020B0300000000000000" charset="-122"/>
                      </a:endParaRPr>
                    </a:p>
                    <a:p>
                      <a:pPr defTabSz="914400">
                        <a:defRPr sz="3200">
                          <a:solidFill>
                            <a:srgbClr val="5E5E5E"/>
                          </a:solidFill>
                        </a:defRPr>
                      </a:pPr>
                      <a:r>
                        <a:rPr>
                          <a:latin typeface="PingFang SC Regular" panose="020B0300000000000000" charset="-122"/>
                          <a:ea typeface="PingFang SC Regular" panose="020B0300000000000000" charset="-122"/>
                        </a:rPr>
                        <a:t>拖拽即可完成数据分析</a:t>
                      </a:r>
                      <a:endParaRPr>
                        <a:latin typeface="PingFang SC Regular" panose="020B0300000000000000" charset="-122"/>
                        <a:ea typeface="PingFang SC Regular" panose="020B0300000000000000" charset="-122"/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4135362">
                <a:tc>
                  <a:txBody>
                    <a:bodyPr/>
                    <a:lstStyle/>
                    <a:p>
                      <a:pPr defTabSz="914400">
                        <a:defRPr sz="6000" b="1">
                          <a:solidFill>
                            <a:srgbClr val="5E5E5E"/>
                          </a:solidFill>
                        </a:defRPr>
                      </a:pPr>
                      <a:r>
                        <a:t>秒级响应</a:t>
                      </a:r>
                    </a:p>
                    <a:p>
                      <a:pPr defTabSz="914400">
                        <a:defRPr sz="3200">
                          <a:solidFill>
                            <a:srgbClr val="5E5E5E"/>
                          </a:solidFill>
                        </a:defRPr>
                      </a:pPr>
                    </a:p>
                    <a:p>
                      <a:pPr defTabSz="914400">
                        <a:defRPr sz="3200">
                          <a:solidFill>
                            <a:srgbClr val="5E5E5E"/>
                          </a:solidFill>
                        </a:defRPr>
                      </a:pPr>
                      <a:r>
                        <a:rPr>
                          <a:latin typeface="PingFang SC Regular" panose="020B0300000000000000" charset="-122"/>
                          <a:ea typeface="PingFang SC Regular" panose="020B0300000000000000" charset="-122"/>
                          <a:cs typeface="PingFang SC Regular" panose="020B0300000000000000" charset="-122"/>
                        </a:rPr>
                        <a:t>集成 Apache Doris ，</a:t>
                      </a:r>
                      <a:endParaRPr>
                        <a:latin typeface="PingFang SC Regular" panose="020B0300000000000000" charset="-122"/>
                        <a:ea typeface="PingFang SC Regular" panose="020B0300000000000000" charset="-122"/>
                        <a:cs typeface="PingFang SC Regular" panose="020B0300000000000000" charset="-122"/>
                      </a:endParaRPr>
                    </a:p>
                    <a:p>
                      <a:pPr defTabSz="914400">
                        <a:defRPr sz="3200">
                          <a:solidFill>
                            <a:srgbClr val="5E5E5E"/>
                          </a:solidFill>
                        </a:defRPr>
                      </a:pPr>
                      <a:r>
                        <a:rPr>
                          <a:latin typeface="PingFang SC Regular" panose="020B0300000000000000" charset="-122"/>
                          <a:ea typeface="PingFang SC Regular" panose="020B0300000000000000" charset="-122"/>
                          <a:cs typeface="PingFang SC Regular" panose="020B0300000000000000" charset="-122"/>
                        </a:rPr>
                        <a:t>超大数据量下秒级查询返回延时</a:t>
                      </a:r>
                      <a:endParaRPr>
                        <a:latin typeface="PingFang SC Regular" panose="020B0300000000000000" charset="-122"/>
                        <a:ea typeface="PingFang SC Regular" panose="020B0300000000000000" charset="-122"/>
                        <a:cs typeface="PingFang SC Regular" panose="020B0300000000000000" charset="-122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6000" b="1">
                          <a:solidFill>
                            <a:srgbClr val="FFFFFF"/>
                          </a:solidFill>
                        </a:defRPr>
                      </a:pPr>
                      <a:r>
                        <a:t>安全分享</a:t>
                      </a:r>
                    </a:p>
                    <a:p>
                      <a:pPr defTabSz="914400">
                        <a:defRPr sz="3200">
                          <a:solidFill>
                            <a:srgbClr val="FFFFFF"/>
                          </a:solidFill>
                        </a:defRPr>
                      </a:pPr>
                    </a:p>
                    <a:p>
                      <a:pPr defTabSz="914400">
                        <a:defRPr sz="3200">
                          <a:solidFill>
                            <a:srgbClr val="FFFFFF"/>
                          </a:solidFill>
                        </a:defRPr>
                      </a:pPr>
                      <a:r>
                        <a:rPr>
                          <a:latin typeface="PingFang SC Regular" panose="020B0300000000000000" charset="-122"/>
                          <a:ea typeface="PingFang SC Regular" panose="020B0300000000000000" charset="-122"/>
                        </a:rPr>
                        <a:t>支持多种数据分享</a:t>
                      </a:r>
                      <a:endParaRPr>
                        <a:latin typeface="PingFang SC Regular" panose="020B0300000000000000" charset="-122"/>
                        <a:ea typeface="PingFang SC Regular" panose="020B0300000000000000" charset="-122"/>
                      </a:endParaRPr>
                    </a:p>
                    <a:p>
                      <a:pPr defTabSz="914400">
                        <a:defRPr sz="3200">
                          <a:solidFill>
                            <a:srgbClr val="FFFFFF"/>
                          </a:solidFill>
                        </a:defRPr>
                      </a:pPr>
                      <a:r>
                        <a:rPr>
                          <a:latin typeface="PingFang SC Regular" panose="020B0300000000000000" charset="-122"/>
                          <a:ea typeface="PingFang SC Regular" panose="020B0300000000000000" charset="-122"/>
                        </a:rPr>
                        <a:t>方式，确保数据安全</a:t>
                      </a:r>
                      <a:endParaRPr>
                        <a:latin typeface="PingFang SC Regular" panose="020B0300000000000000" charset="-122"/>
                        <a:ea typeface="PingFang SC Regular" panose="020B0300000000000000" charset="-122"/>
                      </a:endParaRP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478" name="矩形"/>
          <p:cNvSpPr/>
          <p:nvPr/>
        </p:nvSpPr>
        <p:spPr>
          <a:xfrm>
            <a:off x="-21273" y="13408"/>
            <a:ext cx="6337301" cy="2422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79" name="DataEase 的四大优势"/>
          <p:cNvSpPr txBox="1"/>
          <p:nvPr/>
        </p:nvSpPr>
        <p:spPr>
          <a:xfrm>
            <a:off x="16827" y="255654"/>
            <a:ext cx="6336482" cy="95590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r>
              <a:rPr>
                <a:latin typeface="Times New Roman Bold" panose="02020603050405020304" charset="0"/>
                <a:ea typeface="方正黑体简体" panose="02010601030101010101" charset="-122"/>
                <a:cs typeface="Times New Roman Bold" panose="02020603050405020304" charset="0"/>
              </a:rPr>
              <a:t>DataEase</a:t>
            </a:r>
            <a:r>
              <a:rPr>
                <a:latin typeface="方正黑体简体" panose="02010601030101010101" charset="-122"/>
                <a:ea typeface="方正黑体简体" panose="02010601030101010101" charset="-122"/>
                <a:cs typeface="方正黑体简体" panose="02010601030101010101" charset="-122"/>
              </a:rPr>
              <a:t> 的四大优势</a:t>
            </a:r>
            <a:endParaRPr>
              <a:latin typeface="方正黑体简体" panose="02010601030101010101" charset="-122"/>
              <a:ea typeface="方正黑体简体" panose="02010601030101010101" charset="-122"/>
              <a:cs typeface="方正黑体简体" panose="02010601030101010101" charset="-122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矩形"/>
          <p:cNvSpPr/>
          <p:nvPr/>
        </p:nvSpPr>
        <p:spPr>
          <a:xfrm>
            <a:off x="-21273" y="13408"/>
            <a:ext cx="5168901" cy="2422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04" name="模板市场精选模板"/>
          <p:cNvSpPr txBox="1"/>
          <p:nvPr/>
        </p:nvSpPr>
        <p:spPr>
          <a:xfrm>
            <a:off x="16827" y="255654"/>
            <a:ext cx="5174730" cy="95590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r>
              <a:rPr>
                <a:latin typeface="方正黑体简体" panose="02010601030101010101" charset="-122"/>
                <a:ea typeface="方正黑体简体" panose="02010601030101010101" charset="-122"/>
              </a:rPr>
              <a:t>模板市场精选模板</a:t>
            </a:r>
            <a:endParaRPr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sp>
        <p:nvSpPr>
          <p:cNvPr id="522" name="Zabbix 监控告警大屏"/>
          <p:cNvSpPr txBox="1"/>
          <p:nvPr/>
        </p:nvSpPr>
        <p:spPr>
          <a:xfrm>
            <a:off x="4192055" y="2153729"/>
            <a:ext cx="4165600" cy="59372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indent="0" algn="ctr" defTabSz="457200">
              <a:defRPr sz="3300" b="1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sz="3200" b="0" dirty="0">
                <a:latin typeface="PingFang SC Semibold" panose="020B0300000000000000" charset="-122"/>
                <a:ea typeface="PingFang SC Semibold" panose="020B0300000000000000" charset="-122"/>
                <a:cs typeface="PingFang SC Semibold" panose="020B0300000000000000" charset="-122"/>
              </a:rPr>
              <a:t>某党支部年度工作总结</a:t>
            </a:r>
            <a:endParaRPr lang="zh-CN" altLang="en-US" sz="3200" b="0" dirty="0">
              <a:latin typeface="PingFang SC Semibold" panose="020B0300000000000000" charset="-122"/>
              <a:ea typeface="PingFang SC Semibold" panose="020B0300000000000000" charset="-122"/>
              <a:cs typeface="PingFang SC Semibold" panose="020B0300000000000000" charset="-122"/>
            </a:endParaRPr>
          </a:p>
        </p:txBody>
      </p:sp>
      <p:sp>
        <p:nvSpPr>
          <p:cNvPr id="523" name="SSO 平台统计大屏"/>
          <p:cNvSpPr txBox="1"/>
          <p:nvPr/>
        </p:nvSpPr>
        <p:spPr>
          <a:xfrm>
            <a:off x="16074744" y="2146724"/>
            <a:ext cx="4211089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indent="0" algn="ctr" defTabSz="457200">
              <a:defRPr sz="3200">
                <a:solidFill>
                  <a:srgbClr val="5E5E5E"/>
                </a:solidFill>
                <a:latin typeface="PingFang SC Semibold" panose="020B0300000000000000" charset="-122"/>
                <a:ea typeface="PingFang SC Semibold" panose="020B0300000000000000" charset="-122"/>
                <a:cs typeface="PingFang SC Semibold" panose="020B0300000000000000" charset="-122"/>
                <a:sym typeface="PingFang SC Semibold" panose="020B0300000000000000" charset="-122"/>
              </a:defRPr>
            </a:lvl1pPr>
          </a:lstStyle>
          <a:p>
            <a:r>
              <a:rPr lang="en-US" altLang="zh-CN" dirty="0"/>
              <a:t>2021</a:t>
            </a:r>
            <a:r>
              <a:rPr lang="zh-CN" altLang="en-US" dirty="0"/>
              <a:t>年全国 </a:t>
            </a:r>
            <a:r>
              <a:rPr lang="en-US" altLang="zh-CN" dirty="0"/>
              <a:t>GDP</a:t>
            </a:r>
            <a:r>
              <a:rPr lang="zh-CN" altLang="en-US" dirty="0"/>
              <a:t> 数据</a:t>
            </a:r>
            <a:endParaRPr dirty="0"/>
          </a:p>
        </p:txBody>
      </p:sp>
      <p:sp>
        <p:nvSpPr>
          <p:cNvPr id="524" name="云服务平台数据大屏"/>
          <p:cNvSpPr txBox="1"/>
          <p:nvPr/>
        </p:nvSpPr>
        <p:spPr>
          <a:xfrm>
            <a:off x="4376895" y="7543516"/>
            <a:ext cx="3795911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indent="0" algn="ctr" defTabSz="457200">
              <a:defRPr sz="3200">
                <a:solidFill>
                  <a:srgbClr val="5E5E5E"/>
                </a:solidFill>
                <a:latin typeface="PingFang SC Semibold" panose="020B0300000000000000" charset="-122"/>
                <a:ea typeface="PingFang SC Semibold" panose="020B0300000000000000" charset="-122"/>
                <a:cs typeface="PingFang SC Semibold" panose="020B0300000000000000" charset="-122"/>
                <a:sym typeface="PingFang SC Semibold" panose="020B0300000000000000" charset="-122"/>
              </a:defRPr>
            </a:lvl1pPr>
          </a:lstStyle>
          <a:p>
            <a:r>
              <a:rPr lang="zh-CN" altLang="en-US" dirty="0"/>
              <a:t>某市空气污染大数据</a:t>
            </a:r>
            <a:endParaRPr dirty="0"/>
          </a:p>
        </p:txBody>
      </p:sp>
      <p:sp>
        <p:nvSpPr>
          <p:cNvPr id="525" name="DataEase 用户操作日志分析大屏"/>
          <p:cNvSpPr txBox="1"/>
          <p:nvPr/>
        </p:nvSpPr>
        <p:spPr>
          <a:xfrm>
            <a:off x="15871961" y="7713999"/>
            <a:ext cx="4616648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indent="0" algn="ctr" defTabSz="457200">
              <a:defRPr sz="3200">
                <a:solidFill>
                  <a:srgbClr val="5E5E5E"/>
                </a:solidFill>
                <a:latin typeface="PingFang SC Semibold" panose="020B0300000000000000" charset="-122"/>
                <a:ea typeface="PingFang SC Semibold" panose="020B0300000000000000" charset="-122"/>
                <a:cs typeface="PingFang SC Semibold" panose="020B0300000000000000" charset="-122"/>
                <a:sym typeface="PingFang SC Semibold" panose="020B0300000000000000" charset="-122"/>
              </a:defRPr>
            </a:lvl1pPr>
          </a:lstStyle>
          <a:p>
            <a:r>
              <a:rPr lang="zh-CN" altLang="en-US" dirty="0"/>
              <a:t>河南卫视某节目数据分析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4848" y="2963848"/>
            <a:ext cx="7646730" cy="4286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218" y="8363507"/>
            <a:ext cx="7646730" cy="4310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46" y="8414322"/>
            <a:ext cx="7650560" cy="4303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1546" y="2847047"/>
            <a:ext cx="7646729" cy="4314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文本框 16"/>
          <p:cNvSpPr txBox="1"/>
          <p:nvPr/>
        </p:nvSpPr>
        <p:spPr>
          <a:xfrm>
            <a:off x="2464848" y="12996870"/>
            <a:ext cx="12399264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2800" dirty="0"/>
              <a:t>模版市场地址：</a:t>
            </a:r>
            <a:r>
              <a:rPr lang="zh-CN" altLang="en-US" sz="2800" dirty="0">
                <a:hlinkClick r:id="rId5"/>
              </a:rPr>
              <a:t>https://dataease.io/templates/</a:t>
            </a:r>
            <a:endParaRPr lang="en-US" altLang="zh-CN" sz="2800"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矩形"/>
          <p:cNvSpPr/>
          <p:nvPr/>
        </p:nvSpPr>
        <p:spPr>
          <a:xfrm>
            <a:off x="-21273" y="13408"/>
            <a:ext cx="5168901" cy="2422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19" name="模板市场精选模板"/>
          <p:cNvSpPr txBox="1"/>
          <p:nvPr/>
        </p:nvSpPr>
        <p:spPr>
          <a:xfrm>
            <a:off x="16827" y="255654"/>
            <a:ext cx="5174730" cy="95590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r>
              <a:rPr>
                <a:latin typeface="方正黑体简体" panose="02010601030101010101" charset="-122"/>
                <a:ea typeface="方正黑体简体" panose="02010601030101010101" charset="-122"/>
              </a:rPr>
              <a:t>模板市场精选模板</a:t>
            </a:r>
            <a:endParaRPr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sp>
        <p:nvSpPr>
          <p:cNvPr id="4" name="Jira 业务数据仪表板"/>
          <p:cNvSpPr txBox="1"/>
          <p:nvPr/>
        </p:nvSpPr>
        <p:spPr>
          <a:xfrm>
            <a:off x="16487515" y="1889710"/>
            <a:ext cx="3385542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indent="0" algn="ctr" defTabSz="457200">
              <a:defRPr sz="3200">
                <a:solidFill>
                  <a:srgbClr val="5E5E5E"/>
                </a:solidFill>
                <a:latin typeface="PingFang SC Semibold" panose="020B0300000000000000" charset="-122"/>
                <a:ea typeface="PingFang SC Semibold" panose="020B0300000000000000" charset="-122"/>
                <a:cs typeface="PingFang SC Semibold" panose="020B0300000000000000" charset="-122"/>
                <a:sym typeface="PingFang SC Semibold" panose="020B0300000000000000" charset="-122"/>
              </a:defRPr>
            </a:lvl1pPr>
          </a:lstStyle>
          <a:p>
            <a:r>
              <a:rPr lang="zh-CN" altLang="en-US" dirty="0"/>
              <a:t>电子银行业务一览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36981" y="2668607"/>
            <a:ext cx="8053300" cy="4509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fluence 仪表看板"/>
          <p:cNvSpPr txBox="1"/>
          <p:nvPr/>
        </p:nvSpPr>
        <p:spPr>
          <a:xfrm>
            <a:off x="4311975" y="7464647"/>
            <a:ext cx="3925754" cy="6104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indent="0" algn="ctr" defTabSz="457200">
              <a:defRPr sz="3300" b="1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某产品销售数据大屏</a:t>
            </a:r>
            <a:endParaRPr dirty="0"/>
          </a:p>
        </p:txBody>
      </p:sp>
      <p:sp>
        <p:nvSpPr>
          <p:cNvPr id="7" name="Redmine 任务分析大屏"/>
          <p:cNvSpPr txBox="1"/>
          <p:nvPr/>
        </p:nvSpPr>
        <p:spPr>
          <a:xfrm>
            <a:off x="16276114" y="7480036"/>
            <a:ext cx="3795911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indent="0" algn="ctr" defTabSz="457200">
              <a:defRPr sz="3200">
                <a:solidFill>
                  <a:srgbClr val="5E5E5E"/>
                </a:solidFill>
                <a:latin typeface="PingFang SC Semibold" panose="020B0300000000000000" charset="-122"/>
                <a:ea typeface="PingFang SC Semibold" panose="020B0300000000000000" charset="-122"/>
                <a:cs typeface="PingFang SC Semibold" panose="020B0300000000000000" charset="-122"/>
                <a:sym typeface="PingFang SC Semibold" panose="020B0300000000000000" charset="-122"/>
              </a:defRPr>
            </a:lvl1pPr>
          </a:lstStyle>
          <a:p>
            <a:r>
              <a:rPr lang="zh-CN" altLang="en-US" dirty="0"/>
              <a:t>某公司销售线索看板</a:t>
            </a:r>
            <a:endParaRPr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720" y="8340939"/>
            <a:ext cx="7983169" cy="4496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4519" y="8314410"/>
            <a:ext cx="8053917" cy="4496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730" y="2689111"/>
            <a:ext cx="8030291" cy="4509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fluence 仪表看板"/>
          <p:cNvSpPr txBox="1"/>
          <p:nvPr/>
        </p:nvSpPr>
        <p:spPr>
          <a:xfrm>
            <a:off x="4311980" y="1889710"/>
            <a:ext cx="3925754" cy="6104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indent="0" algn="ctr" defTabSz="457200">
              <a:defRPr sz="3300" b="1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某通讯公司运营数据</a:t>
            </a:r>
            <a:endParaRPr dirty="0"/>
          </a:p>
        </p:txBody>
      </p:sp>
      <p:sp>
        <p:nvSpPr>
          <p:cNvPr id="12" name="文本框 11"/>
          <p:cNvSpPr txBox="1"/>
          <p:nvPr/>
        </p:nvSpPr>
        <p:spPr>
          <a:xfrm>
            <a:off x="2464848" y="12996870"/>
            <a:ext cx="12399264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2800" dirty="0"/>
              <a:t>模版市场地址：</a:t>
            </a:r>
            <a:r>
              <a:rPr lang="zh-CN" altLang="en-US" sz="2800" dirty="0">
                <a:hlinkClick r:id="rId5"/>
              </a:rPr>
              <a:t>https://dataease.io/templates/</a:t>
            </a:r>
            <a:endParaRPr lang="en-US" altLang="zh-CN" sz="2800"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矩形"/>
          <p:cNvSpPr/>
          <p:nvPr/>
        </p:nvSpPr>
        <p:spPr>
          <a:xfrm>
            <a:off x="-21273" y="13408"/>
            <a:ext cx="5168901" cy="2422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26" name="模板市场精选模板"/>
          <p:cNvSpPr txBox="1"/>
          <p:nvPr/>
        </p:nvSpPr>
        <p:spPr>
          <a:xfrm>
            <a:off x="16827" y="255654"/>
            <a:ext cx="5174730" cy="95590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r>
              <a:rPr>
                <a:latin typeface="方正黑体简体" panose="02010601030101010101" charset="-122"/>
                <a:ea typeface="方正黑体简体" panose="02010601030101010101" charset="-122"/>
              </a:rPr>
              <a:t>模板市场精选模板</a:t>
            </a:r>
            <a:endParaRPr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sp>
        <p:nvSpPr>
          <p:cNvPr id="502" name="测试质量大屏"/>
          <p:cNvSpPr txBox="1"/>
          <p:nvPr/>
        </p:nvSpPr>
        <p:spPr>
          <a:xfrm>
            <a:off x="4998498" y="1992884"/>
            <a:ext cx="2552701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indent="0" algn="ctr" defTabSz="457200">
              <a:defRPr sz="3200">
                <a:solidFill>
                  <a:srgbClr val="5E5E5E"/>
                </a:solidFill>
                <a:latin typeface="PingFang SC Semibold" panose="020B0300000000000000" charset="-122"/>
                <a:ea typeface="PingFang SC Semibold" panose="020B0300000000000000" charset="-122"/>
                <a:cs typeface="PingFang SC Semibold" panose="020B0300000000000000" charset="-122"/>
                <a:sym typeface="PingFang SC Semibold" panose="020B0300000000000000" charset="-122"/>
              </a:defRPr>
            </a:lvl1pPr>
          </a:lstStyle>
          <a:p>
            <a:r>
              <a:t>测试质量大屏</a:t>
            </a:r>
          </a:p>
        </p:txBody>
      </p:sp>
      <p:sp>
        <p:nvSpPr>
          <p:cNvPr id="503" name="运维安全审计大屏"/>
          <p:cNvSpPr txBox="1"/>
          <p:nvPr/>
        </p:nvSpPr>
        <p:spPr>
          <a:xfrm>
            <a:off x="16544697" y="1992884"/>
            <a:ext cx="3365501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indent="0" algn="ctr" defTabSz="457200">
              <a:defRPr sz="3200">
                <a:solidFill>
                  <a:srgbClr val="5E5E5E"/>
                </a:solidFill>
                <a:latin typeface="PingFang SC Semibold" panose="020B0300000000000000" charset="-122"/>
                <a:ea typeface="PingFang SC Semibold" panose="020B0300000000000000" charset="-122"/>
                <a:cs typeface="PingFang SC Semibold" panose="020B0300000000000000" charset="-122"/>
                <a:sym typeface="PingFang SC Semibold" panose="020B0300000000000000" charset="-122"/>
              </a:defRPr>
            </a:lvl1pPr>
          </a:lstStyle>
          <a:p>
            <a:r>
              <a:t>运维安全审计大屏</a:t>
            </a:r>
          </a:p>
        </p:txBody>
      </p:sp>
      <p:pic>
        <p:nvPicPr>
          <p:cNvPr id="506" name="11-MeterSphere 测试质量大屏.png" descr="11-MeterSphere 测试质量大屏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4848" y="2896134"/>
            <a:ext cx="7620001" cy="4286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7" name="12-JumpServer 运维安全审计大屏.png" descr="12-JumpServer 运维安全审计大屏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279" y="2889784"/>
            <a:ext cx="7620001" cy="4286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禅道业务数据分析大屏"/>
          <p:cNvSpPr txBox="1"/>
          <p:nvPr/>
        </p:nvSpPr>
        <p:spPr>
          <a:xfrm>
            <a:off x="4207390" y="7412534"/>
            <a:ext cx="4305301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indent="0" algn="ctr" defTabSz="457200">
              <a:defRPr sz="3300" b="1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禅道业务数据分析大屏</a:t>
            </a:r>
          </a:p>
        </p:txBody>
      </p:sp>
      <p:pic>
        <p:nvPicPr>
          <p:cNvPr id="16" name="08 - 禅道仪表板.png" descr="08 - 禅道仪表板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040" y="8310705"/>
            <a:ext cx="7620001" cy="4286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云服务平台数据大屏"/>
          <p:cNvSpPr txBox="1"/>
          <p:nvPr/>
        </p:nvSpPr>
        <p:spPr>
          <a:xfrm>
            <a:off x="16294329" y="7383220"/>
            <a:ext cx="3771901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indent="0" algn="ctr" defTabSz="457200">
              <a:defRPr sz="3200">
                <a:solidFill>
                  <a:srgbClr val="5E5E5E"/>
                </a:solidFill>
                <a:latin typeface="PingFang SC Semibold" panose="020B0300000000000000" charset="-122"/>
                <a:ea typeface="PingFang SC Semibold" panose="020B0300000000000000" charset="-122"/>
                <a:cs typeface="PingFang SC Semibold" panose="020B0300000000000000" charset="-122"/>
                <a:sym typeface="PingFang SC Semibold" panose="020B0300000000000000" charset="-122"/>
              </a:defRPr>
            </a:lvl1pPr>
          </a:lstStyle>
          <a:p>
            <a:r>
              <a:t>云服务平台数据大屏</a:t>
            </a:r>
          </a:p>
        </p:txBody>
      </p:sp>
      <p:pic>
        <p:nvPicPr>
          <p:cNvPr id="18" name="08 - 云服务平台数据大屏.png" descr="08 - 云服务平台数据大屏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0279" y="8310705"/>
            <a:ext cx="7620001" cy="4286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2464848" y="12996870"/>
            <a:ext cx="12399264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2800" dirty="0"/>
              <a:t>模版市场地址：</a:t>
            </a:r>
            <a:r>
              <a:rPr lang="zh-CN" altLang="en-US" sz="2800" dirty="0">
                <a:hlinkClick r:id="rId5"/>
              </a:rPr>
              <a:t>https://dataease.io/templates/</a:t>
            </a:r>
            <a:endParaRPr lang="en-US" altLang="zh-CN" sz="2800"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Dataease 快速安装与在线文档"/>
          <p:cNvSpPr txBox="1"/>
          <p:nvPr/>
        </p:nvSpPr>
        <p:spPr>
          <a:xfrm>
            <a:off x="7991567" y="2524000"/>
            <a:ext cx="11635685" cy="1104900"/>
          </a:xfrm>
          <a:prstGeom prst="rect">
            <a:avLst/>
          </a:prstGeom>
          <a:ln w="12700">
            <a:miter lim="400000"/>
          </a:ln>
        </p:spPr>
        <p:txBody>
          <a:bodyPr lIns="91438" tIns="91438" rIns="91438" bIns="91438">
            <a:spAutoFit/>
          </a:bodyPr>
          <a:lstStyle>
            <a:lvl1pPr indent="0" defTabSz="1828800">
              <a:defRPr sz="6000" b="1">
                <a:solidFill>
                  <a:srgbClr val="535353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rPr lang="zh-CN" altLang="en-US" b="0">
                <a:latin typeface="Trebuchet MS Bold" panose="020B0603020202020204" charset="0"/>
                <a:sym typeface="+mn-ea"/>
              </a:rPr>
              <a:t>写在前面</a:t>
            </a:r>
            <a:endParaRPr lang="zh-CN" altLang="en-US" b="0">
              <a:latin typeface="Trebuchet MS Bold" panose="020B0603020202020204" charset="0"/>
              <a:sym typeface="+mn-ea"/>
            </a:endParaRPr>
          </a:p>
        </p:txBody>
      </p:sp>
      <p:sp>
        <p:nvSpPr>
          <p:cNvPr id="205" name="DataEase 功能架构介绍"/>
          <p:cNvSpPr txBox="1"/>
          <p:nvPr/>
        </p:nvSpPr>
        <p:spPr>
          <a:xfrm>
            <a:off x="8015768" y="5307444"/>
            <a:ext cx="11631733" cy="1104900"/>
          </a:xfrm>
          <a:prstGeom prst="rect">
            <a:avLst/>
          </a:prstGeom>
          <a:ln w="12700">
            <a:miter lim="400000"/>
          </a:ln>
        </p:spPr>
        <p:txBody>
          <a:bodyPr lIns="91438" tIns="91438" rIns="91438" bIns="91438">
            <a:spAutoFit/>
          </a:bodyPr>
          <a:lstStyle>
            <a:lvl1pPr indent="0" defTabSz="1828800">
              <a:defRPr sz="6000">
                <a:solidFill>
                  <a:srgbClr val="535353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rPr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</a:rPr>
              <a:t>DataEase</a:t>
            </a:r>
            <a:r>
              <a:rPr>
                <a:latin typeface="Trebuchet MS Bold" panose="020B0603020202020204" charset="0"/>
                <a:cs typeface="Trebuchet MS Bold" panose="020B0603020202020204" charset="0"/>
              </a:rPr>
              <a:t> 开源项目介绍</a:t>
            </a:r>
            <a:endParaRPr>
              <a:latin typeface="Trebuchet MS Bold" panose="020B0603020202020204" charset="0"/>
              <a:cs typeface="Trebuchet MS Bold" panose="020B0603020202020204" charset="0"/>
            </a:endParaRPr>
          </a:p>
        </p:txBody>
      </p:sp>
      <p:sp>
        <p:nvSpPr>
          <p:cNvPr id="206" name="DataEase 数据分析与仪表板制作实战"/>
          <p:cNvSpPr txBox="1"/>
          <p:nvPr/>
        </p:nvSpPr>
        <p:spPr>
          <a:xfrm>
            <a:off x="8030827" y="8050832"/>
            <a:ext cx="11635685" cy="1104900"/>
          </a:xfrm>
          <a:prstGeom prst="rect">
            <a:avLst/>
          </a:prstGeom>
          <a:ln w="12700">
            <a:miter lim="400000"/>
          </a:ln>
        </p:spPr>
        <p:txBody>
          <a:bodyPr lIns="91438" tIns="91438" rIns="91438" bIns="91438">
            <a:spAutoFit/>
          </a:bodyPr>
          <a:lstStyle>
            <a:lvl1pPr indent="0" defTabSz="1828800">
              <a:defRPr sz="6000">
                <a:solidFill>
                  <a:srgbClr val="535353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rPr lang="zh-CN" b="1">
                <a:latin typeface="Trebuchet MS Bold" panose="020B0603020202020204" charset="0"/>
                <a:sym typeface="+mn-ea"/>
              </a:rPr>
              <a:t>高校合作计划</a:t>
            </a:r>
            <a:endParaRPr lang="zh-CN" b="1">
              <a:latin typeface="Trebuchet MS Bold" panose="020B0603020202020204" charset="0"/>
              <a:sym typeface="+mn-ea"/>
            </a:endParaRPr>
          </a:p>
        </p:txBody>
      </p:sp>
      <p:sp>
        <p:nvSpPr>
          <p:cNvPr id="207" name="DataEase 数据分析与仪表板制作实战"/>
          <p:cNvSpPr txBox="1"/>
          <p:nvPr/>
        </p:nvSpPr>
        <p:spPr>
          <a:xfrm>
            <a:off x="8030827" y="10793586"/>
            <a:ext cx="11635685" cy="1104900"/>
          </a:xfrm>
          <a:prstGeom prst="rect">
            <a:avLst/>
          </a:prstGeom>
          <a:ln w="12700">
            <a:miter lim="400000"/>
          </a:ln>
        </p:spPr>
        <p:txBody>
          <a:bodyPr lIns="91438" tIns="91438" rIns="91438" bIns="91438">
            <a:spAutoFit/>
          </a:bodyPr>
          <a:lstStyle>
            <a:lvl1pPr indent="0" defTabSz="1828800">
              <a:defRPr sz="6000">
                <a:solidFill>
                  <a:srgbClr val="535353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rPr lang="zh-CN">
                <a:sym typeface="+mn-ea"/>
              </a:rPr>
              <a:t>实验课程建设方案</a:t>
            </a:r>
            <a:endParaRPr lang="zh-CN">
              <a:sym typeface="+mn-ea"/>
            </a:endParaRPr>
          </a:p>
        </p:txBody>
      </p:sp>
      <p:sp>
        <p:nvSpPr>
          <p:cNvPr id="208" name="1"/>
          <p:cNvSpPr/>
          <p:nvPr/>
        </p:nvSpPr>
        <p:spPr>
          <a:xfrm>
            <a:off x="4717488" y="1770660"/>
            <a:ext cx="2550950" cy="2612849"/>
          </a:xfrm>
          <a:prstGeom prst="diamond">
            <a:avLst/>
          </a:prstGeom>
          <a:solidFill>
            <a:srgbClr val="535353"/>
          </a:solidFill>
          <a:ln w="12700">
            <a:solidFill>
              <a:srgbClr val="FFFFFF"/>
            </a:solidFill>
            <a:miter lim="400000"/>
          </a:ln>
        </p:spPr>
        <p:txBody>
          <a:bodyPr tIns="91439" bIns="91439" anchor="ctr"/>
          <a:lstStyle>
            <a:lvl1pPr indent="0" algn="ctr" defTabSz="914400">
              <a:defRPr sz="10000" b="1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1</a:t>
            </a:r>
          </a:p>
        </p:txBody>
      </p:sp>
      <p:sp>
        <p:nvSpPr>
          <p:cNvPr id="209" name="线条"/>
          <p:cNvSpPr/>
          <p:nvPr/>
        </p:nvSpPr>
        <p:spPr>
          <a:xfrm>
            <a:off x="7978397" y="3956599"/>
            <a:ext cx="11369892" cy="1"/>
          </a:xfrm>
          <a:prstGeom prst="line">
            <a:avLst/>
          </a:prstGeom>
          <a:ln w="25400">
            <a:solidFill>
              <a:srgbClr val="5E5E5E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indent="0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10" name="2"/>
          <p:cNvSpPr/>
          <p:nvPr/>
        </p:nvSpPr>
        <p:spPr>
          <a:xfrm>
            <a:off x="4717488" y="4534755"/>
            <a:ext cx="2550950" cy="2612849"/>
          </a:xfrm>
          <a:prstGeom prst="diamond">
            <a:avLst/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>
            <a:lvl1pPr indent="0" algn="ctr" defTabSz="914400">
              <a:defRPr sz="100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2</a:t>
            </a:r>
          </a:p>
        </p:txBody>
      </p:sp>
      <p:sp>
        <p:nvSpPr>
          <p:cNvPr id="211" name="3"/>
          <p:cNvSpPr/>
          <p:nvPr/>
        </p:nvSpPr>
        <p:spPr>
          <a:xfrm>
            <a:off x="4754772" y="7298849"/>
            <a:ext cx="2550951" cy="2612849"/>
          </a:xfrm>
          <a:prstGeom prst="diamond">
            <a:avLst/>
          </a:prstGeom>
          <a:solidFill>
            <a:srgbClr val="0A7BE0"/>
          </a:solidFill>
          <a:ln w="12700">
            <a:miter lim="400000"/>
          </a:ln>
        </p:spPr>
        <p:txBody>
          <a:bodyPr tIns="91439" bIns="91439" anchor="ctr"/>
          <a:lstStyle>
            <a:lvl1pPr indent="0" algn="ctr" defTabSz="914400">
              <a:defRPr sz="100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3</a:t>
            </a:r>
          </a:p>
        </p:txBody>
      </p:sp>
      <p:sp>
        <p:nvSpPr>
          <p:cNvPr id="212" name="4"/>
          <p:cNvSpPr/>
          <p:nvPr/>
        </p:nvSpPr>
        <p:spPr>
          <a:xfrm>
            <a:off x="4754772" y="10062944"/>
            <a:ext cx="2550951" cy="2612849"/>
          </a:xfrm>
          <a:prstGeom prst="diamond">
            <a:avLst/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>
            <a:lvl1pPr indent="0" algn="ctr" defTabSz="914400">
              <a:defRPr sz="100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4</a:t>
            </a:r>
          </a:p>
        </p:txBody>
      </p:sp>
      <p:sp>
        <p:nvSpPr>
          <p:cNvPr id="213" name="线条"/>
          <p:cNvSpPr/>
          <p:nvPr/>
        </p:nvSpPr>
        <p:spPr>
          <a:xfrm>
            <a:off x="7993543" y="6749071"/>
            <a:ext cx="11369893" cy="1"/>
          </a:xfrm>
          <a:prstGeom prst="line">
            <a:avLst/>
          </a:prstGeom>
          <a:ln w="25400">
            <a:solidFill>
              <a:srgbClr val="5E5E5E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indent="0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14" name="线条"/>
          <p:cNvSpPr/>
          <p:nvPr/>
        </p:nvSpPr>
        <p:spPr>
          <a:xfrm>
            <a:off x="8030827" y="9541543"/>
            <a:ext cx="11369893" cy="1"/>
          </a:xfrm>
          <a:prstGeom prst="line">
            <a:avLst/>
          </a:prstGeom>
          <a:ln w="25400">
            <a:solidFill>
              <a:srgbClr val="5E5E5E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indent="0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15" name="线条"/>
          <p:cNvSpPr/>
          <p:nvPr/>
        </p:nvSpPr>
        <p:spPr>
          <a:xfrm>
            <a:off x="8030827" y="12127163"/>
            <a:ext cx="11369893" cy="1"/>
          </a:xfrm>
          <a:prstGeom prst="line">
            <a:avLst/>
          </a:prstGeom>
          <a:ln w="25400">
            <a:solidFill>
              <a:srgbClr val="5E5E5E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indent="0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持续测试是持续交付发展的必然需求"/>
          <p:cNvSpPr txBox="1"/>
          <p:nvPr/>
        </p:nvSpPr>
        <p:spPr>
          <a:xfrm>
            <a:off x="8836660" y="943473"/>
            <a:ext cx="6710680" cy="116649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方正黑体简体" panose="02010601030101010101" charset="-122"/>
                <a:ea typeface="方正黑体简体" panose="02010601030101010101" charset="-122"/>
              </a:rPr>
              <a:t>高校合作计划说明</a:t>
            </a:r>
            <a:endParaRPr dirty="0"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sp>
        <p:nvSpPr>
          <p:cNvPr id="10" name="持续测试是持续交付发展的必然需求"/>
          <p:cNvSpPr txBox="1"/>
          <p:nvPr/>
        </p:nvSpPr>
        <p:spPr>
          <a:xfrm>
            <a:off x="10010658" y="7288783"/>
            <a:ext cx="184731" cy="1169549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653378" y="2752032"/>
            <a:ext cx="12977022" cy="9540000"/>
          </a:xfrm>
          <a:prstGeom prst="roundRect">
            <a:avLst>
              <a:gd name="adj" fmla="val 4219"/>
            </a:avLst>
          </a:prstGeom>
          <a:solidFill>
            <a:srgbClr val="0A7BE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6" name="iśḻíḑê"/>
          <p:cNvSpPr txBox="1"/>
          <p:nvPr/>
        </p:nvSpPr>
        <p:spPr>
          <a:xfrm>
            <a:off x="8954924" y="11406732"/>
            <a:ext cx="4271645" cy="57277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 anchor="ctr">
            <a:spAutoFit/>
          </a:bodyPr>
          <a:lstStyle/>
          <a:p>
            <a:pPr defTabSz="821690">
              <a:spcBef>
                <a:spcPts val="5900"/>
              </a:spcBef>
              <a:defRPr sz="3600" b="0">
                <a:solidFill>
                  <a:srgbClr val="5E5E5E"/>
                </a:solidFill>
                <a:latin typeface="Apple Braille" panose="05000000000000000000"/>
                <a:ea typeface="Apple Braille" panose="05000000000000000000"/>
                <a:cs typeface="Apple Braille" panose="05000000000000000000"/>
                <a:sym typeface="Apple Braille" panose="05000000000000000000"/>
              </a:defRPr>
            </a:pPr>
            <a:r>
              <a:rPr lang="en-US" altLang="zh-CN" sz="2800" dirty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DataEase </a:t>
            </a:r>
            <a:r>
              <a:rPr lang="zh-CN" altLang="en-US" sz="2800" dirty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开源社区</a:t>
            </a:r>
            <a:endParaRPr sz="2800" dirty="0">
              <a:solidFill>
                <a:schemeClr val="bg1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7" name="文本占位符 1"/>
          <p:cNvSpPr txBox="1"/>
          <p:nvPr/>
        </p:nvSpPr>
        <p:spPr>
          <a:xfrm>
            <a:off x="2528434" y="2578233"/>
            <a:ext cx="12101966" cy="80694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Autofit/>
          </a:bodyPr>
          <a:lstStyle>
            <a:lvl1pPr marL="610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marL="1055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marL="1499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marL="1944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marL="2388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marL="2833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3277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3722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4166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pPr hangingPunct="1">
              <a:lnSpc>
                <a:spcPct val="2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/>
                </a:solidFill>
                <a:latin typeface="方正黑体简体" panose="02010601030101010101" charset="-122"/>
                <a:ea typeface="方正黑体简体" panose="02010601030101010101" charset="-122"/>
                <a:sym typeface="+mn-ea"/>
              </a:rPr>
              <a:t>高校数据可视化教学参考指导书</a:t>
            </a:r>
            <a:endParaRPr sz="3200" dirty="0">
              <a:solidFill>
                <a:schemeClr val="bg1"/>
              </a:solidFill>
              <a:latin typeface="方正黑体简体" panose="02010601030101010101" charset="-122"/>
              <a:ea typeface="方正黑体简体" panose="02010601030101010101" charset="-122"/>
            </a:endParaRPr>
          </a:p>
          <a:p>
            <a:pPr hangingPunct="1">
              <a:lnSpc>
                <a:spcPct val="2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/>
                </a:solidFill>
                <a:latin typeface="方正黑体简体" panose="02010601030101010101" charset="-122"/>
                <a:ea typeface="方正黑体简体" panose="02010601030101010101" charset="-122"/>
                <a:sym typeface="+mn-ea"/>
              </a:rPr>
              <a:t>高校数据可视化教学实训课程</a:t>
            </a:r>
            <a:endParaRPr sz="3200" dirty="0">
              <a:solidFill>
                <a:schemeClr val="bg1"/>
              </a:solidFill>
              <a:latin typeface="方正黑体简体" panose="02010601030101010101" charset="-122"/>
              <a:ea typeface="方正黑体简体" panose="02010601030101010101" charset="-122"/>
            </a:endParaRPr>
          </a:p>
          <a:p>
            <a:pPr hangingPunct="1">
              <a:lnSpc>
                <a:spcPct val="2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/>
                </a:solidFill>
                <a:latin typeface="方正黑体简体" panose="02010601030101010101" charset="-122"/>
                <a:ea typeface="方正黑体简体" panose="02010601030101010101" charset="-122"/>
                <a:sym typeface="+mn-ea"/>
              </a:rPr>
              <a:t>高校数据可视化教学实训环境</a:t>
            </a:r>
            <a:endParaRPr lang="en-US" altLang="zh-CN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hangingPunct="1">
              <a:lnSpc>
                <a:spcPct val="2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/>
                </a:solidFill>
                <a:latin typeface="方正黑体简体" panose="02010601030101010101" charset="-122"/>
                <a:ea typeface="方正黑体简体" panose="02010601030101010101" charset="-122"/>
                <a:cs typeface="方正黑体简体" panose="02010601030101010101" charset="-122"/>
                <a:sym typeface="+mn-ea"/>
              </a:rPr>
              <a:t>数据可视化</a:t>
            </a:r>
            <a:r>
              <a:rPr lang="en-US" altLang="zh-CN" sz="3200" dirty="0">
                <a:solidFill>
                  <a:schemeClr val="bg1"/>
                </a:solidFill>
                <a:latin typeface="Times New Roman Bold" panose="02020603050405020304" charset="0"/>
                <a:ea typeface="方正黑体简体" panose="02010601030101010101" charset="-122"/>
                <a:cs typeface="Times New Roman Bold" panose="02020603050405020304" charset="0"/>
                <a:sym typeface="+mn-ea"/>
              </a:rPr>
              <a:t>BI</a:t>
            </a:r>
            <a:r>
              <a:rPr lang="zh-CN" altLang="en-US" sz="3200" dirty="0">
                <a:solidFill>
                  <a:schemeClr val="bg1"/>
                </a:solidFill>
                <a:latin typeface="方正黑体简体" panose="02010601030101010101" charset="-122"/>
                <a:ea typeface="方正黑体简体" panose="02010601030101010101" charset="-122"/>
                <a:cs typeface="方正黑体简体" panose="02010601030101010101" charset="-122"/>
                <a:sym typeface="+mn-ea"/>
              </a:rPr>
              <a:t>工程师专业认证</a:t>
            </a:r>
            <a:endParaRPr lang="zh-CN" altLang="en-US" sz="3200" dirty="0">
              <a:solidFill>
                <a:schemeClr val="bg1"/>
              </a:solidFill>
              <a:latin typeface="方正黑体简体" panose="02010601030101010101" charset="-122"/>
              <a:ea typeface="方正黑体简体" panose="02010601030101010101" charset="-122"/>
              <a:cs typeface="方正黑体简体" panose="02010601030101010101" charset="-122"/>
              <a:sym typeface="+mn-ea"/>
            </a:endParaRPr>
          </a:p>
          <a:p>
            <a:pPr hangingPunct="1">
              <a:lnSpc>
                <a:spcPct val="2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/>
                </a:solidFill>
                <a:latin typeface="方正黑体简体" panose="02010601030101010101" charset="-122"/>
                <a:ea typeface="方正黑体简体" panose="02010601030101010101" charset="-122"/>
                <a:sym typeface="+mn-ea"/>
              </a:rPr>
              <a:t>其他合作</a:t>
            </a:r>
            <a:endParaRPr lang="zh-CN" altLang="en-US" sz="3200" dirty="0">
              <a:solidFill>
                <a:schemeClr val="bg1"/>
              </a:solidFill>
              <a:latin typeface="方正黑体简体" panose="02010601030101010101" charset="-122"/>
              <a:ea typeface="方正黑体简体" panose="02010601030101010101" charset="-122"/>
              <a:sym typeface="+mn-ea"/>
            </a:endParaRPr>
          </a:p>
          <a:p>
            <a:pPr lvl="1" hangingPunct="1">
              <a:lnSpc>
                <a:spcPct val="2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方正黑体简体" panose="02010601030101010101" charset="-122"/>
                <a:ea typeface="方正黑体简体" panose="02010601030101010101" charset="-122"/>
                <a:sym typeface="+mn-ea"/>
              </a:rPr>
              <a:t>（</a:t>
            </a:r>
            <a:r>
              <a:rPr lang="zh-CN" altLang="en-US" sz="3200" dirty="0">
                <a:solidFill>
                  <a:schemeClr val="bg1"/>
                </a:solidFill>
                <a:latin typeface="PingFang SC Regular" panose="020B0300000000000000" charset="-122"/>
                <a:ea typeface="PingFang SC Regular" panose="020B0300000000000000" charset="-122"/>
                <a:sym typeface="+mn-ea"/>
              </a:rPr>
              <a:t>课程合作录制（慕课精品课）；教材合作编写（教师自编教材）；相关大赛（如：计算机应用能力大赛）；</a:t>
            </a:r>
            <a:r>
              <a:rPr lang="zh-CN" altLang="en-US" sz="3200" b="1" dirty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endParaRPr lang="en-US" altLang="zh-CN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pic>
        <p:nvPicPr>
          <p:cNvPr id="1026" name="Picture 2" descr="/Users/lixuejun/Library/Containers/com.kingsoft.wpsoffice.mac/Data/tmp/picturecompress_20231211113827/output_74.pngoutput_7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6233825" y="4774183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6079581" y="10185907"/>
            <a:ext cx="533768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扫码加入高校技术支持群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6" name="矩形"/>
          <p:cNvSpPr/>
          <p:nvPr>
            <p:custDataLst>
              <p:tags r:id="rId2"/>
            </p:custDataLst>
          </p:nvPr>
        </p:nvSpPr>
        <p:spPr>
          <a:xfrm>
            <a:off x="317" y="17218"/>
            <a:ext cx="3960000" cy="2422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87" name="DataEase 企业版的三种型号"/>
          <p:cNvSpPr txBox="1"/>
          <p:nvPr>
            <p:custDataLst>
              <p:tags r:id="rId3"/>
            </p:custDataLst>
          </p:nvPr>
        </p:nvSpPr>
        <p:spPr>
          <a:xfrm>
            <a:off x="16827" y="255654"/>
            <a:ext cx="10130783" cy="101269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>
                <a:latin typeface="方正黑体简体" panose="02010601030101010101" charset="-122"/>
                <a:ea typeface="方正黑体简体" panose="02010601030101010101" charset="-122"/>
              </a:rPr>
              <a:t>高校合作计划</a:t>
            </a:r>
            <a:endParaRPr dirty="0"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Dataease 快速安装与在线文档"/>
          <p:cNvSpPr txBox="1"/>
          <p:nvPr/>
        </p:nvSpPr>
        <p:spPr>
          <a:xfrm>
            <a:off x="7991567" y="2452245"/>
            <a:ext cx="11635685" cy="1104900"/>
          </a:xfrm>
          <a:prstGeom prst="rect">
            <a:avLst/>
          </a:prstGeom>
          <a:ln w="12700">
            <a:miter lim="400000"/>
          </a:ln>
        </p:spPr>
        <p:txBody>
          <a:bodyPr lIns="91438" tIns="91438" rIns="91438" bIns="91438">
            <a:spAutoFit/>
          </a:bodyPr>
          <a:lstStyle>
            <a:lvl1pPr indent="0" defTabSz="1828800">
              <a:defRPr sz="6000" b="1">
                <a:solidFill>
                  <a:srgbClr val="535353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rPr lang="zh-CN">
                <a:latin typeface="Trebuchet MS Bold" panose="020B0603020202020204" charset="0"/>
              </a:rPr>
              <a:t>写在前面</a:t>
            </a:r>
            <a:endParaRPr lang="zh-CN">
              <a:latin typeface="Trebuchet MS Bold" panose="020B0603020202020204" charset="0"/>
            </a:endParaRPr>
          </a:p>
        </p:txBody>
      </p:sp>
      <p:sp>
        <p:nvSpPr>
          <p:cNvPr id="205" name="DataEase 功能架构介绍"/>
          <p:cNvSpPr txBox="1"/>
          <p:nvPr/>
        </p:nvSpPr>
        <p:spPr>
          <a:xfrm>
            <a:off x="7993543" y="5308079"/>
            <a:ext cx="11631733" cy="1104900"/>
          </a:xfrm>
          <a:prstGeom prst="rect">
            <a:avLst/>
          </a:prstGeom>
          <a:ln w="12700">
            <a:miter lim="400000"/>
          </a:ln>
        </p:spPr>
        <p:txBody>
          <a:bodyPr lIns="91438" tIns="91438" rIns="91438" bIns="91438">
            <a:spAutoFit/>
          </a:bodyPr>
          <a:lstStyle>
            <a:lvl1pPr indent="0" defTabSz="1828800">
              <a:defRPr sz="6000">
                <a:solidFill>
                  <a:srgbClr val="535353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rPr>
                <a:latin typeface="Times New Roman Regular" panose="02020603050405020304" charset="0"/>
                <a:cs typeface="Times New Roman Regular" panose="02020603050405020304" charset="0"/>
              </a:rPr>
              <a:t>DataEase</a:t>
            </a:r>
            <a:r>
              <a:t> 开源项目介绍</a:t>
            </a:r>
          </a:p>
        </p:txBody>
      </p:sp>
      <p:sp>
        <p:nvSpPr>
          <p:cNvPr id="206" name="DataEase 数据分析与仪表板制作实战"/>
          <p:cNvSpPr txBox="1"/>
          <p:nvPr/>
        </p:nvSpPr>
        <p:spPr>
          <a:xfrm>
            <a:off x="8030827" y="8050832"/>
            <a:ext cx="11635685" cy="1104900"/>
          </a:xfrm>
          <a:prstGeom prst="rect">
            <a:avLst/>
          </a:prstGeom>
          <a:ln w="12700">
            <a:miter lim="400000"/>
          </a:ln>
        </p:spPr>
        <p:txBody>
          <a:bodyPr lIns="91438" tIns="91438" rIns="91438" bIns="91438">
            <a:spAutoFit/>
          </a:bodyPr>
          <a:lstStyle>
            <a:lvl1pPr indent="0" defTabSz="1828800">
              <a:defRPr sz="6000">
                <a:solidFill>
                  <a:srgbClr val="535353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rPr lang="zh-CN">
                <a:sym typeface="+mn-ea"/>
              </a:rPr>
              <a:t>高校合作计划</a:t>
            </a:r>
            <a:endParaRPr lang="zh-CN">
              <a:sym typeface="+mn-ea"/>
            </a:endParaRPr>
          </a:p>
        </p:txBody>
      </p:sp>
      <p:sp>
        <p:nvSpPr>
          <p:cNvPr id="207" name="DataEase 数据分析与仪表板制作实战"/>
          <p:cNvSpPr txBox="1"/>
          <p:nvPr/>
        </p:nvSpPr>
        <p:spPr>
          <a:xfrm>
            <a:off x="8030827" y="10793586"/>
            <a:ext cx="11635685" cy="1104900"/>
          </a:xfrm>
          <a:prstGeom prst="rect">
            <a:avLst/>
          </a:prstGeom>
          <a:ln w="12700">
            <a:miter lim="400000"/>
          </a:ln>
        </p:spPr>
        <p:txBody>
          <a:bodyPr lIns="91438" tIns="91438" rIns="91438" bIns="91438">
            <a:spAutoFit/>
          </a:bodyPr>
          <a:lstStyle>
            <a:lvl1pPr indent="0" defTabSz="1828800">
              <a:defRPr sz="6000">
                <a:solidFill>
                  <a:srgbClr val="535353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rPr lang="zh-CN">
                <a:sym typeface="+mn-ea"/>
              </a:rPr>
              <a:t>实验课程建设方案</a:t>
            </a:r>
            <a:endParaRPr lang="zh-CN">
              <a:sym typeface="+mn-ea"/>
            </a:endParaRPr>
          </a:p>
        </p:txBody>
      </p:sp>
      <p:sp>
        <p:nvSpPr>
          <p:cNvPr id="208" name="1"/>
          <p:cNvSpPr/>
          <p:nvPr/>
        </p:nvSpPr>
        <p:spPr>
          <a:xfrm>
            <a:off x="4717488" y="1770660"/>
            <a:ext cx="2550950" cy="2612849"/>
          </a:xfrm>
          <a:prstGeom prst="diamond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>
            <a:lvl1pPr indent="0" algn="ctr" defTabSz="914400">
              <a:defRPr sz="10000" b="1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1</a:t>
            </a:r>
          </a:p>
        </p:txBody>
      </p:sp>
      <p:sp>
        <p:nvSpPr>
          <p:cNvPr id="209" name="线条"/>
          <p:cNvSpPr/>
          <p:nvPr/>
        </p:nvSpPr>
        <p:spPr>
          <a:xfrm>
            <a:off x="7978397" y="3956599"/>
            <a:ext cx="11369892" cy="1"/>
          </a:xfrm>
          <a:prstGeom prst="line">
            <a:avLst/>
          </a:prstGeom>
          <a:ln w="25400">
            <a:solidFill>
              <a:srgbClr val="5E5E5E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indent="0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0" name="2"/>
          <p:cNvSpPr/>
          <p:nvPr/>
        </p:nvSpPr>
        <p:spPr>
          <a:xfrm>
            <a:off x="4717488" y="4534755"/>
            <a:ext cx="2550950" cy="2612849"/>
          </a:xfrm>
          <a:prstGeom prst="diamond">
            <a:avLst/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>
            <a:lvl1pPr indent="0" algn="ctr" defTabSz="914400">
              <a:defRPr sz="100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2</a:t>
            </a:r>
          </a:p>
        </p:txBody>
      </p:sp>
      <p:sp>
        <p:nvSpPr>
          <p:cNvPr id="211" name="3"/>
          <p:cNvSpPr/>
          <p:nvPr/>
        </p:nvSpPr>
        <p:spPr>
          <a:xfrm>
            <a:off x="4754772" y="7298849"/>
            <a:ext cx="2550951" cy="2612849"/>
          </a:xfrm>
          <a:prstGeom prst="diamond">
            <a:avLst/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>
            <a:lvl1pPr indent="0" algn="ctr" defTabSz="914400">
              <a:defRPr sz="100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3</a:t>
            </a:r>
          </a:p>
        </p:txBody>
      </p:sp>
      <p:sp>
        <p:nvSpPr>
          <p:cNvPr id="212" name="4"/>
          <p:cNvSpPr/>
          <p:nvPr/>
        </p:nvSpPr>
        <p:spPr>
          <a:xfrm>
            <a:off x="4754772" y="10062944"/>
            <a:ext cx="2550951" cy="2612849"/>
          </a:xfrm>
          <a:prstGeom prst="diamond">
            <a:avLst/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>
            <a:lvl1pPr indent="0" algn="ctr" defTabSz="914400">
              <a:defRPr sz="100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4</a:t>
            </a:r>
          </a:p>
        </p:txBody>
      </p:sp>
      <p:sp>
        <p:nvSpPr>
          <p:cNvPr id="213" name="线条"/>
          <p:cNvSpPr/>
          <p:nvPr/>
        </p:nvSpPr>
        <p:spPr>
          <a:xfrm>
            <a:off x="7993543" y="6749071"/>
            <a:ext cx="11369893" cy="1"/>
          </a:xfrm>
          <a:prstGeom prst="line">
            <a:avLst/>
          </a:prstGeom>
          <a:ln w="25400">
            <a:solidFill>
              <a:srgbClr val="5E5E5E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indent="0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4" name="线条"/>
          <p:cNvSpPr/>
          <p:nvPr/>
        </p:nvSpPr>
        <p:spPr>
          <a:xfrm>
            <a:off x="8030827" y="9541543"/>
            <a:ext cx="11369893" cy="1"/>
          </a:xfrm>
          <a:prstGeom prst="line">
            <a:avLst/>
          </a:prstGeom>
          <a:ln w="25400">
            <a:solidFill>
              <a:srgbClr val="5E5E5E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indent="0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线条"/>
          <p:cNvSpPr/>
          <p:nvPr/>
        </p:nvSpPr>
        <p:spPr>
          <a:xfrm>
            <a:off x="8030827" y="12127163"/>
            <a:ext cx="11369893" cy="1"/>
          </a:xfrm>
          <a:prstGeom prst="line">
            <a:avLst/>
          </a:prstGeom>
          <a:ln w="25400">
            <a:solidFill>
              <a:srgbClr val="5E5E5E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indent="0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矩形"/>
          <p:cNvSpPr/>
          <p:nvPr/>
        </p:nvSpPr>
        <p:spPr>
          <a:xfrm>
            <a:off x="317" y="17218"/>
            <a:ext cx="3960000" cy="2422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87" name="DataEase 企业版的三种型号"/>
          <p:cNvSpPr txBox="1"/>
          <p:nvPr/>
        </p:nvSpPr>
        <p:spPr>
          <a:xfrm>
            <a:off x="16827" y="255654"/>
            <a:ext cx="10130783" cy="101269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>
                <a:latin typeface="方正黑体简体" panose="02010601030101010101" charset="-122"/>
                <a:ea typeface="方正黑体简体" panose="02010601030101010101" charset="-122"/>
              </a:rPr>
              <a:t>高校合作计划</a:t>
            </a:r>
            <a:endParaRPr dirty="0"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sp>
        <p:nvSpPr>
          <p:cNvPr id="5" name="仪表板"/>
          <p:cNvSpPr txBox="1"/>
          <p:nvPr/>
        </p:nvSpPr>
        <p:spPr>
          <a:xfrm>
            <a:off x="16827" y="1350175"/>
            <a:ext cx="24367173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indent="0" defTabSz="1828800">
              <a:defRPr sz="6000" b="1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方正黑体简体" panose="02010601030101010101" charset="-122"/>
                <a:ea typeface="方正黑体简体" panose="02010601030101010101" charset="-122"/>
              </a:rPr>
              <a:t>高校数据可视化教学参考指导书</a:t>
            </a:r>
            <a:endParaRPr dirty="0"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sp>
        <p:nvSpPr>
          <p:cNvPr id="6" name="所见即所得，支持多种主题，支持一键分享"/>
          <p:cNvSpPr txBox="1"/>
          <p:nvPr/>
        </p:nvSpPr>
        <p:spPr>
          <a:xfrm>
            <a:off x="9417061" y="2609532"/>
            <a:ext cx="5549900" cy="60896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indent="0" algn="ctr" defTabSz="457200">
              <a:defRPr sz="33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实践实训指导，专业场景示例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84002" y="4177684"/>
            <a:ext cx="4535790" cy="6404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1107" y="4177683"/>
            <a:ext cx="4531737" cy="640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2021 年 6 月 28 日发布，发布三个月内两次登顶 GitHub Trending 榜单；…"/>
          <p:cNvSpPr txBox="1"/>
          <p:nvPr/>
        </p:nvSpPr>
        <p:spPr>
          <a:xfrm>
            <a:off x="1966517" y="4986043"/>
            <a:ext cx="10303160" cy="367982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noAutofit/>
          </a:bodyPr>
          <a:lstStyle/>
          <a:p>
            <a:pPr marL="499745" indent="-499745">
              <a:lnSpc>
                <a:spcPct val="200000"/>
              </a:lnSpc>
              <a:buSzPct val="145000"/>
              <a:buChar char="•"/>
              <a:defRPr sz="4900">
                <a:solidFill>
                  <a:srgbClr val="5E5E5E"/>
                </a:solidFill>
              </a:defRPr>
            </a:pPr>
            <a:r>
              <a:rPr lang="zh-CN" altLang="en-US" sz="3600" dirty="0"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数据可视化课程教学讲义及教材（华东师范大学曾老师主编，进行中）</a:t>
            </a:r>
            <a:endParaRPr lang="en-US" altLang="zh-CN" sz="3600" dirty="0">
              <a:latin typeface="PingFang SC Regular" panose="020B0300000000000000" charset="-122"/>
              <a:ea typeface="PingFang SC Regular" panose="020B0300000000000000" charset="-122"/>
              <a:cs typeface="PingFang SC Regular" panose="020B0300000000000000" charset="-122"/>
            </a:endParaRPr>
          </a:p>
          <a:p>
            <a:pPr marL="499745" indent="-499745">
              <a:lnSpc>
                <a:spcPct val="200000"/>
              </a:lnSpc>
              <a:buSzPct val="145000"/>
              <a:buChar char="•"/>
              <a:defRPr sz="4900">
                <a:solidFill>
                  <a:srgbClr val="5E5E5E"/>
                </a:solidFill>
              </a:defRPr>
            </a:pPr>
            <a:r>
              <a:rPr lang="zh-CN" altLang="en-US" sz="3600" dirty="0"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数据可视化实训指导手册（</a:t>
            </a:r>
            <a:r>
              <a:rPr lang="en-US" altLang="zh-CN" sz="3600" dirty="0"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 DataEase </a:t>
            </a:r>
            <a:r>
              <a:rPr lang="zh-CN" altLang="en-US" sz="3600" dirty="0"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开源社区自编，计划中）</a:t>
            </a:r>
            <a:endParaRPr sz="3600" dirty="0">
              <a:latin typeface="PingFang SC Regular" panose="020B0300000000000000" charset="-122"/>
              <a:ea typeface="PingFang SC Regular" panose="020B0300000000000000" charset="-122"/>
              <a:cs typeface="PingFang SC Regular" panose="020B0300000000000000" charset="-122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矩形"/>
          <p:cNvSpPr/>
          <p:nvPr/>
        </p:nvSpPr>
        <p:spPr>
          <a:xfrm>
            <a:off x="-21273" y="13408"/>
            <a:ext cx="3960000" cy="2422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87" name="DataEase 企业版的三种型号"/>
          <p:cNvSpPr txBox="1"/>
          <p:nvPr/>
        </p:nvSpPr>
        <p:spPr>
          <a:xfrm>
            <a:off x="16827" y="255654"/>
            <a:ext cx="10130783" cy="101269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>
                <a:latin typeface="方正黑体简体" panose="02010601030101010101" charset="-122"/>
                <a:ea typeface="方正黑体简体" panose="02010601030101010101" charset="-122"/>
              </a:rPr>
              <a:t>高校合作计划</a:t>
            </a:r>
            <a:endParaRPr dirty="0"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sp>
        <p:nvSpPr>
          <p:cNvPr id="5" name="仪表板"/>
          <p:cNvSpPr txBox="1"/>
          <p:nvPr/>
        </p:nvSpPr>
        <p:spPr>
          <a:xfrm>
            <a:off x="16827" y="1350175"/>
            <a:ext cx="24367173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indent="0" defTabSz="1828800">
              <a:defRPr sz="6000" b="1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方正黑体简体" panose="02010601030101010101" charset="-122"/>
                <a:ea typeface="方正黑体简体" panose="02010601030101010101" charset="-122"/>
              </a:rPr>
              <a:t>高校数据可视化教学实训课程</a:t>
            </a:r>
            <a:endParaRPr dirty="0"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sp>
        <p:nvSpPr>
          <p:cNvPr id="6" name="所见即所得，支持多种主题，支持一键分享"/>
          <p:cNvSpPr txBox="1"/>
          <p:nvPr/>
        </p:nvSpPr>
        <p:spPr>
          <a:xfrm>
            <a:off x="8159774" y="2578417"/>
            <a:ext cx="8064500" cy="60896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indent="0" algn="ctr" defTabSz="457200">
              <a:defRPr sz="33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名师指导，专业实践、在线课程，现场授课</a:t>
            </a:r>
            <a:endParaRPr dirty="0"/>
          </a:p>
        </p:txBody>
      </p:sp>
      <p:sp>
        <p:nvSpPr>
          <p:cNvPr id="9" name="2021 年 6 月 28 日发布，发布三个月内两次登顶 GitHub Trending 榜单；…"/>
          <p:cNvSpPr txBox="1"/>
          <p:nvPr/>
        </p:nvSpPr>
        <p:spPr>
          <a:xfrm>
            <a:off x="1966517" y="4913653"/>
            <a:ext cx="10931066" cy="461327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/>
          <a:p>
            <a:pPr marL="499745" indent="-499745">
              <a:lnSpc>
                <a:spcPct val="200000"/>
              </a:lnSpc>
              <a:buSzPct val="145000"/>
              <a:buFontTx/>
              <a:buChar char="•"/>
              <a:defRPr sz="4900">
                <a:solidFill>
                  <a:srgbClr val="5E5E5E"/>
                </a:solidFill>
              </a:defRPr>
            </a:pPr>
            <a:r>
              <a:rPr lang="en-US" altLang="zh-CN" sz="3600" dirty="0">
                <a:latin typeface="PingFang HK Regular" panose="020B0400000000000000" charset="-122"/>
                <a:ea typeface="PingFang HK Regular" panose="020B0400000000000000" charset="-122"/>
                <a:cs typeface="PingFang HK Regular" panose="020B0400000000000000" charset="-122"/>
              </a:rPr>
              <a:t>DataEase </a:t>
            </a:r>
            <a:r>
              <a:rPr lang="zh-CN" altLang="en-US" sz="3600" dirty="0">
                <a:latin typeface="PingFang HK Regular" panose="020B0400000000000000" charset="-122"/>
                <a:ea typeface="PingFang HK Regular" panose="020B0400000000000000" charset="-122"/>
                <a:cs typeface="PingFang HK Regular" panose="020B0400000000000000" charset="-122"/>
              </a:rPr>
              <a:t>开源社区主导的数据可视化实战训练营以及数据可视化进阶课程</a:t>
            </a:r>
            <a:endParaRPr lang="en-US" altLang="zh-CN" sz="3600" dirty="0">
              <a:latin typeface="PingFang HK Regular" panose="020B0400000000000000" charset="-122"/>
              <a:ea typeface="PingFang HK Regular" panose="020B0400000000000000" charset="-122"/>
              <a:cs typeface="PingFang HK Regular" panose="020B0400000000000000" charset="-122"/>
            </a:endParaRPr>
          </a:p>
          <a:p>
            <a:pPr marL="499745" indent="-499745">
              <a:lnSpc>
                <a:spcPct val="200000"/>
              </a:lnSpc>
              <a:buSzPct val="145000"/>
              <a:buChar char="•"/>
              <a:defRPr sz="4900">
                <a:solidFill>
                  <a:srgbClr val="5E5E5E"/>
                </a:solidFill>
              </a:defRPr>
            </a:pPr>
            <a:r>
              <a:rPr lang="zh-CN" altLang="en-US" sz="3600" dirty="0">
                <a:latin typeface="PingFang HK Regular" panose="020B0400000000000000" charset="-122"/>
                <a:ea typeface="PingFang HK Regular" panose="020B0400000000000000" charset="-122"/>
                <a:cs typeface="PingFang HK Regular" panose="020B0400000000000000" charset="-122"/>
              </a:rPr>
              <a:t>华东师范大学自研的数据可视化教学</a:t>
            </a:r>
            <a:r>
              <a:rPr lang="en-US" altLang="zh-CN" sz="3600" dirty="0">
                <a:latin typeface="PingFang HK Regular" panose="020B0400000000000000" charset="-122"/>
                <a:ea typeface="PingFang HK Regular" panose="020B0400000000000000" charset="-122"/>
                <a:cs typeface="PingFang HK Regular" panose="020B0400000000000000" charset="-122"/>
              </a:rPr>
              <a:t> PPT </a:t>
            </a:r>
            <a:r>
              <a:rPr lang="zh-CN" altLang="en-US" sz="3600" dirty="0">
                <a:latin typeface="PingFang HK Regular" panose="020B0400000000000000" charset="-122"/>
                <a:ea typeface="PingFang HK Regular" panose="020B0400000000000000" charset="-122"/>
                <a:cs typeface="PingFang HK Regular" panose="020B0400000000000000" charset="-122"/>
              </a:rPr>
              <a:t>教材以及视频课程（</a:t>
            </a:r>
            <a:r>
              <a:rPr lang="en-US" altLang="zh-CN" sz="3600" dirty="0">
                <a:latin typeface="PingFang HK Regular" panose="020B0400000000000000" charset="-122"/>
                <a:ea typeface="PingFang HK Regular" panose="020B0400000000000000" charset="-122"/>
                <a:cs typeface="PingFang HK Regular" panose="020B0400000000000000" charset="-122"/>
              </a:rPr>
              <a:t>9</a:t>
            </a:r>
            <a:r>
              <a:rPr lang="zh-CN" altLang="en-US" sz="3600" dirty="0">
                <a:latin typeface="PingFang HK Regular" panose="020B0400000000000000" charset="-122"/>
                <a:ea typeface="PingFang HK Regular" panose="020B0400000000000000" charset="-122"/>
                <a:cs typeface="PingFang HK Regular" panose="020B0400000000000000" charset="-122"/>
              </a:rPr>
              <a:t>月完成发布出版）</a:t>
            </a:r>
            <a:endParaRPr lang="en-US" altLang="zh-CN" sz="3600" dirty="0">
              <a:latin typeface="PingFang HK Regular" panose="020B0400000000000000" charset="-122"/>
              <a:ea typeface="PingFang HK Regular" panose="020B0400000000000000" charset="-122"/>
              <a:cs typeface="PingFang HK Regular" panose="020B0400000000000000" charset="-122"/>
            </a:endParaRPr>
          </a:p>
        </p:txBody>
      </p:sp>
      <p:pic>
        <p:nvPicPr>
          <p:cNvPr id="1026" name="Picture 2" descr="image/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6309" y="3752831"/>
            <a:ext cx="6335928" cy="372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6309" y="7903939"/>
            <a:ext cx="6369838" cy="3984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矩形"/>
          <p:cNvSpPr/>
          <p:nvPr/>
        </p:nvSpPr>
        <p:spPr>
          <a:xfrm>
            <a:off x="-21273" y="13408"/>
            <a:ext cx="3960000" cy="2422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87" name="DataEase 企业版的三种型号"/>
          <p:cNvSpPr txBox="1"/>
          <p:nvPr/>
        </p:nvSpPr>
        <p:spPr>
          <a:xfrm>
            <a:off x="16827" y="255654"/>
            <a:ext cx="10130783" cy="101269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>
                <a:latin typeface="方正黑体简体" panose="02010601030101010101" charset="-122"/>
                <a:ea typeface="方正黑体简体" panose="02010601030101010101" charset="-122"/>
              </a:rPr>
              <a:t>高校合作计划</a:t>
            </a:r>
            <a:endParaRPr dirty="0"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sp>
        <p:nvSpPr>
          <p:cNvPr id="5" name="仪表板"/>
          <p:cNvSpPr txBox="1"/>
          <p:nvPr/>
        </p:nvSpPr>
        <p:spPr>
          <a:xfrm>
            <a:off x="16827" y="1350175"/>
            <a:ext cx="24367173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indent="0" defTabSz="1828800">
              <a:defRPr sz="6000" b="1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方正黑体简体" panose="02010601030101010101" charset="-122"/>
                <a:ea typeface="方正黑体简体" panose="02010601030101010101" charset="-122"/>
              </a:rPr>
              <a:t>高校数据可视化教学实训环境</a:t>
            </a:r>
            <a:endParaRPr dirty="0"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sp>
        <p:nvSpPr>
          <p:cNvPr id="6" name="所见即所得，支持多种主题，支持一键分享"/>
          <p:cNvSpPr txBox="1"/>
          <p:nvPr/>
        </p:nvSpPr>
        <p:spPr>
          <a:xfrm>
            <a:off x="9207539" y="2578417"/>
            <a:ext cx="5969000" cy="60896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indent="0" algn="ctr" defTabSz="457200">
              <a:defRPr sz="33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在线环境、实训数据、实操演练</a:t>
            </a:r>
            <a:endParaRPr dirty="0"/>
          </a:p>
        </p:txBody>
      </p:sp>
      <p:sp>
        <p:nvSpPr>
          <p:cNvPr id="9" name="2021 年 6 月 28 日发布，发布三个月内两次登顶 GitHub Trending 榜单；…"/>
          <p:cNvSpPr txBox="1"/>
          <p:nvPr/>
        </p:nvSpPr>
        <p:spPr>
          <a:xfrm>
            <a:off x="1976042" y="5161938"/>
            <a:ext cx="10931066" cy="35052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/>
          <a:p>
            <a:pPr marL="499745" indent="-499745">
              <a:lnSpc>
                <a:spcPct val="200000"/>
              </a:lnSpc>
              <a:buSzPct val="145000"/>
              <a:buFontTx/>
              <a:buChar char="•"/>
              <a:defRPr sz="4900">
                <a:solidFill>
                  <a:srgbClr val="5E5E5E"/>
                </a:solidFill>
              </a:defRPr>
            </a:pPr>
            <a:r>
              <a:rPr lang="en-US" altLang="zh-CN" sz="3600" dirty="0"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DataEase</a:t>
            </a:r>
            <a:r>
              <a:rPr lang="zh-CN" altLang="en-US" sz="3600" dirty="0"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 在线数据可视化教学环境</a:t>
            </a:r>
            <a:endParaRPr lang="en-US" altLang="zh-CN" sz="3600" dirty="0">
              <a:latin typeface="PingFang SC Regular" panose="020B0300000000000000" charset="-122"/>
              <a:ea typeface="PingFang SC Regular" panose="020B0300000000000000" charset="-122"/>
              <a:cs typeface="PingFang SC Regular" panose="020B0300000000000000" charset="-122"/>
            </a:endParaRPr>
          </a:p>
          <a:p>
            <a:pPr marL="499745" indent="-499745">
              <a:lnSpc>
                <a:spcPct val="200000"/>
              </a:lnSpc>
              <a:buSzPct val="145000"/>
              <a:buChar char="•"/>
              <a:defRPr sz="4900">
                <a:solidFill>
                  <a:srgbClr val="5E5E5E"/>
                </a:solidFill>
              </a:defRPr>
            </a:pPr>
            <a:r>
              <a:rPr lang="en-US" altLang="zh-CN" sz="3600" dirty="0"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DataEase</a:t>
            </a:r>
            <a:r>
              <a:rPr lang="zh-CN" altLang="en-US" sz="3600" dirty="0"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 数据可视化实训演练数据</a:t>
            </a:r>
            <a:endParaRPr lang="en-US" altLang="zh-CN" sz="3600" dirty="0">
              <a:latin typeface="PingFang SC Regular" panose="020B0300000000000000" charset="-122"/>
              <a:ea typeface="PingFang SC Regular" panose="020B0300000000000000" charset="-122"/>
              <a:cs typeface="PingFang SC Regular" panose="020B0300000000000000" charset="-122"/>
            </a:endParaRPr>
          </a:p>
          <a:p>
            <a:pPr marL="499745" indent="-499745">
              <a:lnSpc>
                <a:spcPct val="200000"/>
              </a:lnSpc>
              <a:buSzPct val="145000"/>
              <a:buChar char="•"/>
              <a:defRPr sz="4900">
                <a:solidFill>
                  <a:srgbClr val="5E5E5E"/>
                </a:solidFill>
              </a:defRPr>
            </a:pPr>
            <a:r>
              <a:rPr lang="zh-CN" altLang="en-US" sz="3600" dirty="0"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独立租户用户体系供高校学生完成实训演练</a:t>
            </a:r>
            <a:endParaRPr lang="en-US" altLang="zh-CN" sz="3600" dirty="0">
              <a:latin typeface="PingFang SC Regular" panose="020B0300000000000000" charset="-122"/>
              <a:ea typeface="PingFang SC Regular" panose="020B0300000000000000" charset="-122"/>
              <a:cs typeface="PingFang SC Regular" panose="020B03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12069" t="20922" r="12768" b="17261"/>
          <a:stretch>
            <a:fillRect/>
          </a:stretch>
        </p:blipFill>
        <p:spPr>
          <a:xfrm>
            <a:off x="11528964" y="3695066"/>
            <a:ext cx="10581814" cy="47764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文本框 10"/>
          <p:cNvSpPr txBox="1"/>
          <p:nvPr/>
        </p:nvSpPr>
        <p:spPr>
          <a:xfrm>
            <a:off x="1945363" y="11527127"/>
            <a:ext cx="6547374" cy="4603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2400" dirty="0">
                <a:hlinkClick r:id="rId2"/>
              </a:rPr>
              <a:t>http://student.dataease.fit2cloud.com/</a:t>
            </a:r>
            <a:endParaRPr lang="en-US" altLang="zh-CN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0513" y="7150806"/>
            <a:ext cx="8228826" cy="47764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矩形"/>
          <p:cNvSpPr/>
          <p:nvPr/>
        </p:nvSpPr>
        <p:spPr>
          <a:xfrm>
            <a:off x="-21273" y="13408"/>
            <a:ext cx="3960000" cy="2422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87" name="DataEase 企业版的三种型号"/>
          <p:cNvSpPr txBox="1"/>
          <p:nvPr/>
        </p:nvSpPr>
        <p:spPr>
          <a:xfrm>
            <a:off x="16827" y="255654"/>
            <a:ext cx="10130783" cy="101269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>
                <a:latin typeface="方正黑体简体" panose="02010601030101010101" charset="-122"/>
                <a:ea typeface="方正黑体简体" panose="02010601030101010101" charset="-122"/>
              </a:rPr>
              <a:t>高校合作计划</a:t>
            </a:r>
            <a:endParaRPr dirty="0"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sp>
        <p:nvSpPr>
          <p:cNvPr id="5" name="仪表板"/>
          <p:cNvSpPr txBox="1"/>
          <p:nvPr/>
        </p:nvSpPr>
        <p:spPr>
          <a:xfrm>
            <a:off x="16827" y="1350175"/>
            <a:ext cx="24367173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indent="0" defTabSz="1828800">
              <a:defRPr sz="6000" b="1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方正黑体简体" panose="02010601030101010101" charset="-122"/>
                <a:ea typeface="方正黑体简体" panose="02010601030101010101" charset="-122"/>
                <a:cs typeface="方正黑体简体" panose="02010601030101010101" charset="-122"/>
              </a:rPr>
              <a:t>数据可视化</a:t>
            </a:r>
            <a:r>
              <a:rPr lang="en-US" altLang="zh-CN" dirty="0">
                <a:latin typeface="Times New Roman Bold" panose="02020603050405020304" charset="0"/>
                <a:ea typeface="方正黑体简体" panose="02010601030101010101" charset="-122"/>
                <a:cs typeface="Times New Roman Bold" panose="02020603050405020304" charset="0"/>
              </a:rPr>
              <a:t>BI</a:t>
            </a:r>
            <a:r>
              <a:rPr lang="zh-CN" altLang="en-US" dirty="0">
                <a:latin typeface="方正黑体简体" panose="02010601030101010101" charset="-122"/>
                <a:ea typeface="方正黑体简体" panose="02010601030101010101" charset="-122"/>
                <a:cs typeface="方正黑体简体" panose="02010601030101010101" charset="-122"/>
              </a:rPr>
              <a:t>工程师专业认证</a:t>
            </a:r>
            <a:endParaRPr dirty="0">
              <a:latin typeface="方正黑体简体" panose="02010601030101010101" charset="-122"/>
              <a:ea typeface="方正黑体简体" panose="02010601030101010101" charset="-122"/>
              <a:cs typeface="方正黑体简体" panose="02010601030101010101" charset="-122"/>
            </a:endParaRPr>
          </a:p>
        </p:txBody>
      </p:sp>
      <p:sp>
        <p:nvSpPr>
          <p:cNvPr id="6" name="所见即所得，支持多种主题，支持一键分享"/>
          <p:cNvSpPr txBox="1"/>
          <p:nvPr/>
        </p:nvSpPr>
        <p:spPr>
          <a:xfrm>
            <a:off x="8578900" y="2578417"/>
            <a:ext cx="7226300" cy="60896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indent="0" algn="ctr" defTabSz="457200">
              <a:defRPr sz="33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官方认证、职业技能、提升就业竞争力</a:t>
            </a:r>
            <a:endParaRPr dirty="0"/>
          </a:p>
        </p:txBody>
      </p:sp>
      <p:pic>
        <p:nvPicPr>
          <p:cNvPr id="3074" name="Picture 2" descr="image/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095" y="3450403"/>
            <a:ext cx="12703810" cy="895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矩形"/>
          <p:cNvSpPr/>
          <p:nvPr/>
        </p:nvSpPr>
        <p:spPr>
          <a:xfrm>
            <a:off x="-21273" y="13408"/>
            <a:ext cx="3960000" cy="2422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87" name="DataEase 企业版的三种型号"/>
          <p:cNvSpPr txBox="1"/>
          <p:nvPr/>
        </p:nvSpPr>
        <p:spPr>
          <a:xfrm>
            <a:off x="16827" y="255654"/>
            <a:ext cx="10130783" cy="101269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>
                <a:latin typeface="方正黑体简体" panose="02010601030101010101" charset="-122"/>
                <a:ea typeface="方正黑体简体" panose="02010601030101010101" charset="-122"/>
              </a:rPr>
              <a:t>高校合作计划</a:t>
            </a:r>
            <a:endParaRPr dirty="0"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sp>
        <p:nvSpPr>
          <p:cNvPr id="5" name="仪表板"/>
          <p:cNvSpPr txBox="1"/>
          <p:nvPr/>
        </p:nvSpPr>
        <p:spPr>
          <a:xfrm>
            <a:off x="16827" y="1350175"/>
            <a:ext cx="24367173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indent="0" defTabSz="1828800">
              <a:defRPr sz="6000" b="1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方正黑体简体" panose="02010601030101010101" charset="-122"/>
                <a:ea typeface="方正黑体简体" panose="02010601030101010101" charset="-122"/>
              </a:rPr>
              <a:t>其他合作</a:t>
            </a:r>
            <a:endParaRPr dirty="0"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sp>
        <p:nvSpPr>
          <p:cNvPr id="6" name="所见即所得，支持多种主题，支持一键分享"/>
          <p:cNvSpPr txBox="1"/>
          <p:nvPr/>
        </p:nvSpPr>
        <p:spPr>
          <a:xfrm>
            <a:off x="8788459" y="2578417"/>
            <a:ext cx="6807200" cy="60896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indent="0" algn="ctr" defTabSz="457200">
              <a:defRPr sz="33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高校合作研发教材、课程以及大赛等</a:t>
            </a:r>
            <a:endParaRPr dirty="0"/>
          </a:p>
        </p:txBody>
      </p:sp>
      <p:sp>
        <p:nvSpPr>
          <p:cNvPr id="7" name="2021 年 6 月 28 日发布，发布三个月内两次登顶 GitHub Trending 榜单；…"/>
          <p:cNvSpPr txBox="1"/>
          <p:nvPr/>
        </p:nvSpPr>
        <p:spPr>
          <a:xfrm>
            <a:off x="1518842" y="4649223"/>
            <a:ext cx="11922838" cy="461327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/>
          <a:p>
            <a:pPr marL="499745" indent="-499745">
              <a:lnSpc>
                <a:spcPct val="200000"/>
              </a:lnSpc>
              <a:buSzPct val="145000"/>
              <a:buFontTx/>
              <a:buChar char="•"/>
              <a:defRPr sz="4900">
                <a:solidFill>
                  <a:srgbClr val="5E5E5E"/>
                </a:solidFill>
              </a:defRPr>
            </a:pPr>
            <a:r>
              <a:rPr lang="zh-CN" altLang="en-US" sz="3600" dirty="0">
                <a:latin typeface="PingFang SC Regular" panose="020B0300000000000000" charset="-122"/>
                <a:ea typeface="PingFang SC Regular" panose="020B0300000000000000" charset="-122"/>
              </a:rPr>
              <a:t>数据可视化课程合作录制（慕课精品课）；</a:t>
            </a:r>
            <a:endParaRPr lang="en-US" altLang="zh-CN" sz="3600" dirty="0">
              <a:latin typeface="PingFang SC Regular" panose="020B0300000000000000" charset="-122"/>
              <a:ea typeface="PingFang SC Regular" panose="020B0300000000000000" charset="-122"/>
            </a:endParaRPr>
          </a:p>
          <a:p>
            <a:pPr marL="499745" indent="-499745">
              <a:lnSpc>
                <a:spcPct val="200000"/>
              </a:lnSpc>
              <a:buSzPct val="145000"/>
              <a:buFontTx/>
              <a:buChar char="•"/>
              <a:defRPr sz="4900">
                <a:solidFill>
                  <a:srgbClr val="5E5E5E"/>
                </a:solidFill>
              </a:defRPr>
            </a:pPr>
            <a:r>
              <a:rPr lang="zh-CN" altLang="en-US" sz="3600" dirty="0">
                <a:latin typeface="PingFang SC Regular" panose="020B0300000000000000" charset="-122"/>
                <a:ea typeface="PingFang SC Regular" panose="020B0300000000000000" charset="-122"/>
              </a:rPr>
              <a:t>数据可视化教材合作编写（教师自编教材）；</a:t>
            </a:r>
            <a:endParaRPr lang="en-US" altLang="zh-CN" sz="3600" dirty="0">
              <a:latin typeface="PingFang SC Regular" panose="020B0300000000000000" charset="-122"/>
              <a:ea typeface="PingFang SC Regular" panose="020B0300000000000000" charset="-122"/>
            </a:endParaRPr>
          </a:p>
          <a:p>
            <a:pPr marL="499745" indent="-499745">
              <a:lnSpc>
                <a:spcPct val="200000"/>
              </a:lnSpc>
              <a:buSzPct val="145000"/>
              <a:buChar char="•"/>
              <a:defRPr sz="4900">
                <a:solidFill>
                  <a:srgbClr val="5E5E5E"/>
                </a:solidFill>
              </a:defRPr>
            </a:pPr>
            <a:r>
              <a:rPr lang="zh-CN" altLang="en-US" sz="3600" dirty="0">
                <a:latin typeface="PingFang SC Regular" panose="020B0300000000000000" charset="-122"/>
                <a:ea typeface="PingFang SC Regular" panose="020B0300000000000000" charset="-122"/>
              </a:rPr>
              <a:t>数据可视化相关大赛（如：计算机应用能力大赛）；</a:t>
            </a:r>
            <a:endParaRPr lang="en-US" altLang="zh-CN" sz="3600" dirty="0">
              <a:latin typeface="PingFang SC Regular" panose="020B0300000000000000" charset="-122"/>
              <a:ea typeface="PingFang SC Regular" panose="020B0300000000000000" charset="-122"/>
            </a:endParaRPr>
          </a:p>
          <a:p>
            <a:pPr marL="499745" indent="-499745">
              <a:lnSpc>
                <a:spcPct val="200000"/>
              </a:lnSpc>
              <a:buSzPct val="145000"/>
              <a:buChar char="•"/>
              <a:defRPr sz="4900">
                <a:solidFill>
                  <a:srgbClr val="5E5E5E"/>
                </a:solidFill>
              </a:defRPr>
            </a:pPr>
            <a:r>
              <a:rPr lang="zh-CN" altLang="en-US" sz="3600" dirty="0">
                <a:latin typeface="PingFang SC Regular" panose="020B0300000000000000" charset="-122"/>
                <a:ea typeface="PingFang SC Regular" panose="020B0300000000000000" charset="-122"/>
              </a:rPr>
              <a:t>学校内部使用：如高校老师数据可视化需求等。</a:t>
            </a:r>
            <a:endParaRPr lang="en-US" altLang="zh-CN" sz="3600" dirty="0">
              <a:latin typeface="PingFang SC Regular" panose="020B0300000000000000" charset="-122"/>
              <a:ea typeface="PingFang SC Regular" panose="020B03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4924" y="7378528"/>
            <a:ext cx="4804455" cy="360334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6543" r="11772"/>
          <a:stretch>
            <a:fillRect/>
          </a:stretch>
        </p:blipFill>
        <p:spPr>
          <a:xfrm>
            <a:off x="18108929" y="3602246"/>
            <a:ext cx="4804456" cy="32831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6239" r="7039"/>
          <a:stretch>
            <a:fillRect/>
          </a:stretch>
        </p:blipFill>
        <p:spPr>
          <a:xfrm>
            <a:off x="13094925" y="3590938"/>
            <a:ext cx="4804456" cy="32944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8929" y="7378528"/>
            <a:ext cx="4806337" cy="36033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矩形"/>
          <p:cNvSpPr/>
          <p:nvPr/>
        </p:nvSpPr>
        <p:spPr>
          <a:xfrm>
            <a:off x="-21273" y="13408"/>
            <a:ext cx="3960000" cy="2422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sp>
        <p:nvSpPr>
          <p:cNvPr id="587" name="DataEase 企业版的三种型号"/>
          <p:cNvSpPr txBox="1"/>
          <p:nvPr/>
        </p:nvSpPr>
        <p:spPr>
          <a:xfrm>
            <a:off x="16827" y="255654"/>
            <a:ext cx="10130783" cy="101269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>
                <a:latin typeface="方正黑体简体" panose="02010601030101010101" charset="-122"/>
                <a:ea typeface="方正黑体简体" panose="02010601030101010101" charset="-122"/>
                <a:sym typeface="+mn-ea"/>
              </a:rPr>
              <a:t>高校合作计划</a:t>
            </a:r>
            <a:endParaRPr lang="zh-CN" altLang="en-US" dirty="0"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sp>
        <p:nvSpPr>
          <p:cNvPr id="5" name="仪表板"/>
          <p:cNvSpPr txBox="1"/>
          <p:nvPr/>
        </p:nvSpPr>
        <p:spPr>
          <a:xfrm>
            <a:off x="16827" y="1350175"/>
            <a:ext cx="24367173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indent="0" defTabSz="1828800">
              <a:defRPr sz="6000" b="1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solidFill>
                  <a:srgbClr val="0A7BE0"/>
                </a:solidFill>
                <a:latin typeface="Times New Roman Bold" panose="02020603050405020304" charset="0"/>
                <a:cs typeface="Times New Roman Bold" panose="02020603050405020304" charset="0"/>
              </a:rPr>
              <a:t>DataEase</a:t>
            </a:r>
            <a:r>
              <a:rPr lang="zh-CN" altLang="en-US" dirty="0"/>
              <a:t> </a:t>
            </a:r>
            <a:r>
              <a:rPr lang="zh-CN" altLang="en-US" dirty="0">
                <a:latin typeface="方正黑体简体" panose="02010601030101010101" charset="-122"/>
                <a:ea typeface="方正黑体简体" panose="02010601030101010101" charset="-122"/>
                <a:cs typeface="方正黑体简体" panose="02010601030101010101" charset="-122"/>
              </a:rPr>
              <a:t>有奖征模板/征文活动</a:t>
            </a:r>
            <a:endParaRPr lang="zh-CN" altLang="en-US" dirty="0">
              <a:latin typeface="方正黑体简体" panose="02010601030101010101" charset="-122"/>
              <a:ea typeface="方正黑体简体" panose="02010601030101010101" charset="-122"/>
              <a:cs typeface="方正黑体简体" panose="02010601030101010101" charset="-122"/>
            </a:endParaRPr>
          </a:p>
        </p:txBody>
      </p:sp>
      <p:sp>
        <p:nvSpPr>
          <p:cNvPr id="7" name="2021 年 6 月 28 日发布，发布三个月内两次登顶 GitHub Trending 榜单；…"/>
          <p:cNvSpPr txBox="1"/>
          <p:nvPr/>
        </p:nvSpPr>
        <p:spPr>
          <a:xfrm>
            <a:off x="815340" y="2897505"/>
            <a:ext cx="21579840" cy="1003046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/>
          <a:p>
            <a:pPr indent="0" algn="l">
              <a:lnSpc>
                <a:spcPct val="200000"/>
              </a:lnSpc>
              <a:buSzPct val="145000"/>
              <a:defRPr sz="4900">
                <a:solidFill>
                  <a:srgbClr val="5E5E5E"/>
                </a:solidFill>
              </a:defRPr>
            </a:pPr>
            <a:r>
              <a:rPr lang="zh-CN" altLang="en-US" sz="3200" dirty="0">
                <a:solidFill>
                  <a:schemeClr val="accent1"/>
                </a:solidFill>
                <a:latin typeface="PingFang SC Regular" panose="020B0300000000000000" charset="-122"/>
                <a:ea typeface="PingFang SC Regular" panose="020B0300000000000000" charset="-122"/>
              </a:rPr>
              <a:t>活动时间</a:t>
            </a:r>
            <a:r>
              <a:rPr lang="zh-CN" altLang="en-US" sz="3200" dirty="0">
                <a:solidFill>
                  <a:schemeClr val="tx1"/>
                </a:solidFill>
                <a:latin typeface="PingFang SC Regular" panose="020B0300000000000000" charset="-122"/>
                <a:ea typeface="PingFang SC Regular" panose="020B0300000000000000" charset="-122"/>
              </a:rPr>
              <a:t>： 长期有效</a:t>
            </a:r>
            <a:endParaRPr lang="zh-CN" altLang="en-US" sz="3200" dirty="0">
              <a:solidFill>
                <a:schemeClr val="tx1"/>
              </a:solidFill>
              <a:latin typeface="PingFang SC Regular" panose="020B0300000000000000" charset="-122"/>
              <a:ea typeface="PingFang SC Regular" panose="020B0300000000000000" charset="-122"/>
            </a:endParaRPr>
          </a:p>
          <a:p>
            <a:pPr indent="0" algn="l">
              <a:lnSpc>
                <a:spcPct val="200000"/>
              </a:lnSpc>
              <a:buSzPct val="145000"/>
              <a:defRPr sz="4900">
                <a:solidFill>
                  <a:srgbClr val="5E5E5E"/>
                </a:solidFill>
              </a:defRPr>
            </a:pPr>
            <a:r>
              <a:rPr lang="zh-CN" altLang="en-US" sz="3200" dirty="0">
                <a:solidFill>
                  <a:schemeClr val="accent1"/>
                </a:solidFill>
                <a:latin typeface="PingFang SC Regular" panose="020B0300000000000000" charset="-122"/>
                <a:ea typeface="PingFang SC Regular" panose="020B0300000000000000" charset="-122"/>
              </a:rPr>
              <a:t>参与活动的方式：</a:t>
            </a:r>
            <a:endParaRPr lang="zh-CN" altLang="en-US" sz="3200" dirty="0">
              <a:solidFill>
                <a:schemeClr val="accent1"/>
              </a:solidFill>
              <a:latin typeface="PingFang SC Regular" panose="020B0300000000000000" charset="-122"/>
              <a:ea typeface="PingFang SC Regular" panose="020B0300000000000000" charset="-122"/>
            </a:endParaRPr>
          </a:p>
          <a:p>
            <a:pPr indent="0" algn="l">
              <a:lnSpc>
                <a:spcPct val="200000"/>
              </a:lnSpc>
              <a:buSzPct val="145000"/>
              <a:defRPr sz="4900">
                <a:solidFill>
                  <a:srgbClr val="5E5E5E"/>
                </a:solidFill>
              </a:defRPr>
            </a:pPr>
            <a:r>
              <a:rPr lang="zh-CN" altLang="en-US" sz="3200" dirty="0">
                <a:solidFill>
                  <a:schemeClr val="tx1"/>
                </a:solidFill>
                <a:latin typeface="PingFang SC Regular" panose="020B0300000000000000" charset="-122"/>
                <a:ea typeface="PingFang SC Regular" panose="020B0300000000000000" charset="-122"/>
              </a:rPr>
              <a:t>1. 分享使用 DataEase 制作的</a:t>
            </a:r>
            <a:r>
              <a:rPr lang="zh-CN" altLang="en-US" sz="3200" dirty="0">
                <a:solidFill>
                  <a:srgbClr val="FFC000"/>
                </a:solidFill>
                <a:latin typeface="PingFang SC Regular" panose="020B0300000000000000" charset="-122"/>
                <a:ea typeface="PingFang SC Regular" panose="020B0300000000000000" charset="-122"/>
              </a:rPr>
              <a:t>仪表板模板</a:t>
            </a:r>
            <a:r>
              <a:rPr lang="zh-CN" altLang="en-US" sz="3200" dirty="0">
                <a:solidFill>
                  <a:schemeClr val="tx1"/>
                </a:solidFill>
                <a:latin typeface="PingFang SC Regular" panose="020B0300000000000000" charset="-122"/>
                <a:ea typeface="PingFang SC Regular" panose="020B0300000000000000" charset="-122"/>
              </a:rPr>
              <a:t>，或者使用 DataEase   制作仪表板的过程和使用技巧等相关</a:t>
            </a:r>
            <a:r>
              <a:rPr lang="zh-CN" altLang="en-US" sz="3200" dirty="0">
                <a:solidFill>
                  <a:srgbClr val="FFC000"/>
                </a:solidFill>
                <a:latin typeface="PingFang SC Regular" panose="020B0300000000000000" charset="-122"/>
                <a:ea typeface="PingFang SC Regular" panose="020B0300000000000000" charset="-122"/>
              </a:rPr>
              <a:t>文章</a:t>
            </a:r>
            <a:r>
              <a:rPr lang="zh-CN" altLang="en-US" sz="3200" dirty="0">
                <a:solidFill>
                  <a:schemeClr val="tx1"/>
                </a:solidFill>
                <a:latin typeface="PingFang SC Regular" panose="020B0300000000000000" charset="-122"/>
                <a:ea typeface="PingFang SC Regular" panose="020B0300000000000000" charset="-122"/>
              </a:rPr>
              <a:t>。(目前支持的文章发布渠道包括：微信公众号、头条号、知乎、CSDN、搜狐自媒体、百家号、百度经验、51CTO、掘金开发者社区。)</a:t>
            </a:r>
            <a:endParaRPr lang="zh-CN" altLang="en-US" sz="3200" dirty="0">
              <a:solidFill>
                <a:schemeClr val="tx1"/>
              </a:solidFill>
              <a:latin typeface="PingFang SC Regular" panose="020B0300000000000000" charset="-122"/>
              <a:ea typeface="PingFang SC Regular" panose="020B0300000000000000" charset="-122"/>
            </a:endParaRPr>
          </a:p>
          <a:p>
            <a:pPr indent="0" algn="l">
              <a:lnSpc>
                <a:spcPct val="200000"/>
              </a:lnSpc>
              <a:buSzPct val="145000"/>
              <a:defRPr sz="4900">
                <a:solidFill>
                  <a:srgbClr val="5E5E5E"/>
                </a:solidFill>
              </a:defRPr>
            </a:pPr>
            <a:r>
              <a:rPr lang="zh-CN" altLang="en-US" sz="3200" dirty="0">
                <a:solidFill>
                  <a:schemeClr val="tx1"/>
                </a:solidFill>
                <a:latin typeface="PingFang SC Regular" panose="020B0300000000000000" charset="-122"/>
                <a:ea typeface="PingFang SC Regular" panose="020B0300000000000000" charset="-122"/>
              </a:rPr>
              <a:t>2.在 DataEase 官网 (dataease.io) 或者扫描二维码获取报名表单，在表单中填写您的作品链接和个人联系信息即可。</a:t>
            </a:r>
            <a:endParaRPr lang="zh-CN" altLang="en-US" sz="3200" dirty="0">
              <a:solidFill>
                <a:schemeClr val="tx1"/>
              </a:solidFill>
              <a:latin typeface="PingFang SC Regular" panose="020B0300000000000000" charset="-122"/>
              <a:ea typeface="PingFang SC Regular" panose="020B0300000000000000" charset="-122"/>
            </a:endParaRPr>
          </a:p>
          <a:p>
            <a:pPr indent="0" algn="l">
              <a:lnSpc>
                <a:spcPct val="200000"/>
              </a:lnSpc>
              <a:buSzPct val="145000"/>
              <a:defRPr sz="4900">
                <a:solidFill>
                  <a:srgbClr val="5E5E5E"/>
                </a:solidFill>
              </a:defRPr>
            </a:pPr>
            <a:r>
              <a:rPr lang="zh-CN" altLang="en-US" sz="3200" dirty="0">
                <a:solidFill>
                  <a:schemeClr val="accent1"/>
                </a:solidFill>
                <a:latin typeface="PingFang SC Regular" panose="020B0300000000000000" charset="-122"/>
                <a:ea typeface="PingFang SC Regular" panose="020B0300000000000000" charset="-122"/>
              </a:rPr>
              <a:t>活动奖品：</a:t>
            </a:r>
            <a:endParaRPr lang="zh-CN" altLang="en-US" sz="3200" dirty="0">
              <a:solidFill>
                <a:schemeClr val="accent1"/>
              </a:solidFill>
              <a:latin typeface="PingFang SC Regular" panose="020B0300000000000000" charset="-122"/>
              <a:ea typeface="PingFang SC Regular" panose="020B0300000000000000" charset="-122"/>
            </a:endParaRPr>
          </a:p>
          <a:p>
            <a:pPr indent="0" algn="l">
              <a:lnSpc>
                <a:spcPct val="200000"/>
              </a:lnSpc>
              <a:buSzPct val="145000"/>
              <a:defRPr sz="4900">
                <a:solidFill>
                  <a:srgbClr val="5E5E5E"/>
                </a:solidFill>
              </a:defRPr>
            </a:pPr>
            <a:r>
              <a:rPr lang="zh-CN" altLang="en-US" sz="3200" dirty="0">
                <a:solidFill>
                  <a:schemeClr val="accent1"/>
                </a:solidFill>
                <a:latin typeface="PingFang SC Regular" panose="020B0300000000000000" charset="-122"/>
                <a:ea typeface="PingFang SC Regular" panose="020B0300000000000000" charset="-122"/>
              </a:rPr>
              <a:t>参与奖：</a:t>
            </a:r>
            <a:r>
              <a:rPr lang="zh-CN" altLang="en-US" sz="3200" dirty="0">
                <a:solidFill>
                  <a:schemeClr val="tx1"/>
                </a:solidFill>
                <a:latin typeface="PingFang SC Regular" panose="020B0300000000000000" charset="-122"/>
                <a:ea typeface="PingFang SC Regular" panose="020B0300000000000000" charset="-122"/>
              </a:rPr>
              <a:t> 参与即可获得赠 DataEase 定制鼠标垫1个+定制 DataEase 社区周边礼品。</a:t>
            </a:r>
            <a:endParaRPr lang="zh-CN" altLang="en-US" sz="3200" dirty="0">
              <a:solidFill>
                <a:schemeClr val="tx1"/>
              </a:solidFill>
              <a:latin typeface="PingFang SC Regular" panose="020B0300000000000000" charset="-122"/>
              <a:ea typeface="PingFang SC Regular" panose="020B0300000000000000" charset="-122"/>
            </a:endParaRPr>
          </a:p>
          <a:p>
            <a:pPr indent="0" algn="l">
              <a:lnSpc>
                <a:spcPct val="200000"/>
              </a:lnSpc>
              <a:buSzPct val="145000"/>
              <a:defRPr sz="4900">
                <a:solidFill>
                  <a:srgbClr val="5E5E5E"/>
                </a:solidFill>
              </a:defRPr>
            </a:pPr>
            <a:r>
              <a:rPr lang="zh-CN" altLang="en-US" sz="3200" dirty="0">
                <a:solidFill>
                  <a:srgbClr val="FFC000"/>
                </a:solidFill>
                <a:latin typeface="PingFang SC Regular" panose="020B0300000000000000" charset="-122"/>
                <a:ea typeface="PingFang SC Regular" panose="020B0300000000000000" charset="-122"/>
              </a:rPr>
              <a:t>优秀奖</a:t>
            </a:r>
            <a:r>
              <a:rPr lang="zh-CN" altLang="en-US" sz="3200" dirty="0">
                <a:solidFill>
                  <a:schemeClr val="tx1"/>
                </a:solidFill>
                <a:latin typeface="PingFang SC Regular" panose="020B0300000000000000" charset="-122"/>
                <a:ea typeface="PingFang SC Regular" panose="020B0300000000000000" charset="-122"/>
              </a:rPr>
              <a:t>： 作品被社区采纳，并在</a:t>
            </a:r>
            <a:r>
              <a:rPr lang="zh-CN" altLang="en-US" sz="3200" dirty="0">
                <a:solidFill>
                  <a:srgbClr val="FFC000"/>
                </a:solidFill>
                <a:latin typeface="PingFang SC Regular" panose="020B0300000000000000" charset="-122"/>
                <a:ea typeface="PingFang SC Regular" panose="020B0300000000000000" charset="-122"/>
              </a:rPr>
              <a:t>模板市场 (https://dataease.io/templates/) </a:t>
            </a:r>
            <a:r>
              <a:rPr lang="zh-CN" altLang="en-US" sz="3200" dirty="0">
                <a:solidFill>
                  <a:schemeClr val="tx1"/>
                </a:solidFill>
                <a:latin typeface="PingFang SC Regular" panose="020B0300000000000000" charset="-122"/>
                <a:ea typeface="PingFang SC Regular" panose="020B0300000000000000" charset="-122"/>
              </a:rPr>
              <a:t>      </a:t>
            </a:r>
            <a:r>
              <a:rPr lang="zh-CN" altLang="en-US" sz="3200" dirty="0">
                <a:solidFill>
                  <a:srgbClr val="FFC000"/>
                </a:solidFill>
                <a:latin typeface="PingFang SC Regular" panose="020B0300000000000000" charset="-122"/>
                <a:ea typeface="PingFang SC Regular" panose="020B0300000000000000" charset="-122"/>
              </a:rPr>
              <a:t> 上架或者被官方微信公众转发，</a:t>
            </a:r>
            <a:r>
              <a:rPr lang="zh-CN" altLang="en-US" sz="3200" dirty="0">
                <a:solidFill>
                  <a:schemeClr val="tx1"/>
                </a:solidFill>
                <a:latin typeface="PingFang SC Regular" panose="020B0300000000000000" charset="-122"/>
                <a:ea typeface="PingFang SC Regular" panose="020B0300000000000000" charset="-122"/>
              </a:rPr>
              <a:t>即可赢得面值200元的京东E卡</a:t>
            </a:r>
            <a:r>
              <a:rPr lang="en-US" altLang="zh-CN" sz="3200" dirty="0">
                <a:solidFill>
                  <a:schemeClr val="tx1"/>
                </a:solidFill>
                <a:latin typeface="PingFang SC Regular" panose="020B0300000000000000" charset="-122"/>
                <a:ea typeface="PingFang SC Regular" panose="020B0300000000000000" charset="-122"/>
              </a:rPr>
              <a:t> </a:t>
            </a:r>
            <a:r>
              <a:rPr lang="zh-CN" altLang="en-US" sz="3200" dirty="0">
                <a:solidFill>
                  <a:schemeClr val="tx1"/>
                </a:solidFill>
                <a:latin typeface="PingFang SC Regular" panose="020B0300000000000000" charset="-122"/>
                <a:ea typeface="PingFang SC Regular" panose="020B0300000000000000" charset="-122"/>
              </a:rPr>
              <a:t>1 张 +DataEase 定制鼠标垫1个+定制 DataEase 社区周边礼品。</a:t>
            </a:r>
            <a:endParaRPr lang="zh-CN" altLang="en-US" sz="3200" dirty="0">
              <a:solidFill>
                <a:schemeClr val="tx1"/>
              </a:solidFill>
              <a:latin typeface="PingFang SC Regular" panose="020B0300000000000000" charset="-122"/>
              <a:ea typeface="PingFang SC Regular" panose="020B0300000000000000" charset="-122"/>
            </a:endParaRPr>
          </a:p>
        </p:txBody>
      </p:sp>
      <p:pic>
        <p:nvPicPr>
          <p:cNvPr id="9" name="IM 1"/>
          <p:cNvPicPr/>
          <p:nvPr/>
        </p:nvPicPr>
        <p:blipFill>
          <a:blip r:embed="rId1"/>
          <a:stretch>
            <a:fillRect/>
          </a:stretch>
        </p:blipFill>
        <p:spPr>
          <a:xfrm>
            <a:off x="21265515" y="2177415"/>
            <a:ext cx="2142490" cy="21513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Dataease 快速安装与在线文档"/>
          <p:cNvSpPr txBox="1"/>
          <p:nvPr/>
        </p:nvSpPr>
        <p:spPr>
          <a:xfrm>
            <a:off x="7991567" y="2524000"/>
            <a:ext cx="11635685" cy="1104900"/>
          </a:xfrm>
          <a:prstGeom prst="rect">
            <a:avLst/>
          </a:prstGeom>
          <a:ln w="12700">
            <a:miter lim="400000"/>
          </a:ln>
        </p:spPr>
        <p:txBody>
          <a:bodyPr lIns="91438" tIns="91438" rIns="91438" bIns="91438">
            <a:spAutoFit/>
          </a:bodyPr>
          <a:lstStyle>
            <a:lvl1pPr indent="0" defTabSz="1828800">
              <a:defRPr sz="6000" b="1">
                <a:solidFill>
                  <a:srgbClr val="535353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rPr lang="zh-CN" altLang="en-US" b="0">
                <a:latin typeface="Trebuchet MS Bold" panose="020B0603020202020204" charset="0"/>
                <a:sym typeface="+mn-ea"/>
              </a:rPr>
              <a:t>写在前面</a:t>
            </a:r>
            <a:endParaRPr lang="zh-CN" altLang="en-US" b="0">
              <a:latin typeface="Trebuchet MS Bold" panose="020B0603020202020204" charset="0"/>
              <a:sym typeface="+mn-ea"/>
            </a:endParaRPr>
          </a:p>
        </p:txBody>
      </p:sp>
      <p:sp>
        <p:nvSpPr>
          <p:cNvPr id="205" name="DataEase 功能架构介绍"/>
          <p:cNvSpPr txBox="1"/>
          <p:nvPr/>
        </p:nvSpPr>
        <p:spPr>
          <a:xfrm>
            <a:off x="7993543" y="5308079"/>
            <a:ext cx="11631733" cy="1104900"/>
          </a:xfrm>
          <a:prstGeom prst="rect">
            <a:avLst/>
          </a:prstGeom>
          <a:ln w="12700">
            <a:miter lim="400000"/>
          </a:ln>
        </p:spPr>
        <p:txBody>
          <a:bodyPr lIns="91438" tIns="91438" rIns="91438" bIns="91438">
            <a:spAutoFit/>
          </a:bodyPr>
          <a:lstStyle>
            <a:lvl1pPr indent="0" defTabSz="1828800">
              <a:defRPr sz="6000">
                <a:solidFill>
                  <a:srgbClr val="535353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rPr>
                <a:latin typeface="Times New Roman Regular" panose="02020603050405020304" charset="0"/>
                <a:cs typeface="Times New Roman Regular" panose="02020603050405020304" charset="0"/>
              </a:rPr>
              <a:t>DataEase</a:t>
            </a:r>
            <a:r>
              <a:rPr>
                <a:latin typeface="Trebuchet MS Bold" panose="020B0603020202020204" charset="0"/>
                <a:cs typeface="Trebuchet MS Bold" panose="020B0603020202020204" charset="0"/>
              </a:rPr>
              <a:t> 开源项目介绍</a:t>
            </a:r>
            <a:endParaRPr>
              <a:latin typeface="Trebuchet MS Bold" panose="020B0603020202020204" charset="0"/>
              <a:cs typeface="Trebuchet MS Bold" panose="020B0603020202020204" charset="0"/>
            </a:endParaRPr>
          </a:p>
        </p:txBody>
      </p:sp>
      <p:sp>
        <p:nvSpPr>
          <p:cNvPr id="206" name="DataEase 数据分析与仪表板制作实战"/>
          <p:cNvSpPr txBox="1"/>
          <p:nvPr/>
        </p:nvSpPr>
        <p:spPr>
          <a:xfrm>
            <a:off x="8030827" y="8050832"/>
            <a:ext cx="11635685" cy="1104900"/>
          </a:xfrm>
          <a:prstGeom prst="rect">
            <a:avLst/>
          </a:prstGeom>
          <a:ln w="12700">
            <a:miter lim="400000"/>
          </a:ln>
        </p:spPr>
        <p:txBody>
          <a:bodyPr lIns="91438" tIns="91438" rIns="91438" bIns="91438">
            <a:spAutoFit/>
          </a:bodyPr>
          <a:lstStyle>
            <a:lvl1pPr indent="0" defTabSz="1828800">
              <a:defRPr sz="6000">
                <a:solidFill>
                  <a:srgbClr val="535353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rPr lang="zh-CN">
                <a:latin typeface="Trebuchet MS Bold" panose="020B0603020202020204" charset="0"/>
                <a:sym typeface="+mn-ea"/>
              </a:rPr>
              <a:t>高校合作计划</a:t>
            </a:r>
            <a:endParaRPr lang="zh-CN">
              <a:latin typeface="Trebuchet MS Bold" panose="020B0603020202020204" charset="0"/>
              <a:sym typeface="+mn-ea"/>
            </a:endParaRPr>
          </a:p>
        </p:txBody>
      </p:sp>
      <p:sp>
        <p:nvSpPr>
          <p:cNvPr id="207" name="DataEase 数据分析与仪表板制作实战"/>
          <p:cNvSpPr txBox="1"/>
          <p:nvPr/>
        </p:nvSpPr>
        <p:spPr>
          <a:xfrm>
            <a:off x="8030827" y="10793586"/>
            <a:ext cx="11635685" cy="1104900"/>
          </a:xfrm>
          <a:prstGeom prst="rect">
            <a:avLst/>
          </a:prstGeom>
          <a:ln w="12700">
            <a:miter lim="400000"/>
          </a:ln>
        </p:spPr>
        <p:txBody>
          <a:bodyPr lIns="91438" tIns="91438" rIns="91438" bIns="91438">
            <a:spAutoFit/>
          </a:bodyPr>
          <a:lstStyle>
            <a:lvl1pPr indent="0" defTabSz="1828800">
              <a:defRPr sz="6000">
                <a:solidFill>
                  <a:srgbClr val="535353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rPr lang="zh-CN" b="1">
                <a:latin typeface="Trebuchet MS Bold" panose="020B0603020202020204" charset="0"/>
                <a:sym typeface="+mn-ea"/>
              </a:rPr>
              <a:t>实验课程建设方案</a:t>
            </a:r>
            <a:endParaRPr lang="zh-CN" b="1">
              <a:latin typeface="Trebuchet MS Bold" panose="020B0603020202020204" charset="0"/>
              <a:sym typeface="+mn-ea"/>
            </a:endParaRPr>
          </a:p>
        </p:txBody>
      </p:sp>
      <p:sp>
        <p:nvSpPr>
          <p:cNvPr id="208" name="1"/>
          <p:cNvSpPr/>
          <p:nvPr/>
        </p:nvSpPr>
        <p:spPr>
          <a:xfrm>
            <a:off x="4717488" y="1770660"/>
            <a:ext cx="2550950" cy="2612849"/>
          </a:xfrm>
          <a:prstGeom prst="diamond">
            <a:avLst/>
          </a:prstGeom>
          <a:solidFill>
            <a:srgbClr val="535353"/>
          </a:solidFill>
          <a:ln w="12700">
            <a:solidFill>
              <a:srgbClr val="FFFFFF"/>
            </a:solidFill>
            <a:miter lim="400000"/>
          </a:ln>
        </p:spPr>
        <p:txBody>
          <a:bodyPr tIns="91439" bIns="91439" anchor="ctr"/>
          <a:lstStyle>
            <a:lvl1pPr indent="0" algn="ctr" defTabSz="914400">
              <a:defRPr sz="10000" b="1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1</a:t>
            </a:r>
          </a:p>
        </p:txBody>
      </p:sp>
      <p:sp>
        <p:nvSpPr>
          <p:cNvPr id="209" name="线条"/>
          <p:cNvSpPr/>
          <p:nvPr/>
        </p:nvSpPr>
        <p:spPr>
          <a:xfrm>
            <a:off x="7978397" y="3956599"/>
            <a:ext cx="11369892" cy="1"/>
          </a:xfrm>
          <a:prstGeom prst="line">
            <a:avLst/>
          </a:prstGeom>
          <a:ln w="25400">
            <a:solidFill>
              <a:srgbClr val="5E5E5E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indent="0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10" name="2"/>
          <p:cNvSpPr/>
          <p:nvPr/>
        </p:nvSpPr>
        <p:spPr>
          <a:xfrm>
            <a:off x="4717488" y="4534755"/>
            <a:ext cx="2550950" cy="2612849"/>
          </a:xfrm>
          <a:prstGeom prst="diamond">
            <a:avLst/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>
            <a:lvl1pPr indent="0" algn="ctr" defTabSz="914400">
              <a:defRPr sz="100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2</a:t>
            </a:r>
          </a:p>
        </p:txBody>
      </p:sp>
      <p:sp>
        <p:nvSpPr>
          <p:cNvPr id="211" name="3"/>
          <p:cNvSpPr/>
          <p:nvPr/>
        </p:nvSpPr>
        <p:spPr>
          <a:xfrm>
            <a:off x="4754772" y="7298849"/>
            <a:ext cx="2550951" cy="2612849"/>
          </a:xfrm>
          <a:prstGeom prst="diamond">
            <a:avLst/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>
            <a:lvl1pPr indent="0" algn="ctr" defTabSz="914400">
              <a:defRPr sz="100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3</a:t>
            </a:r>
          </a:p>
        </p:txBody>
      </p:sp>
      <p:sp>
        <p:nvSpPr>
          <p:cNvPr id="212" name="4"/>
          <p:cNvSpPr/>
          <p:nvPr/>
        </p:nvSpPr>
        <p:spPr>
          <a:xfrm>
            <a:off x="4754772" y="10062944"/>
            <a:ext cx="2550951" cy="2612849"/>
          </a:xfrm>
          <a:prstGeom prst="diamond">
            <a:avLst/>
          </a:prstGeom>
          <a:solidFill>
            <a:srgbClr val="0A7BE0"/>
          </a:solidFill>
          <a:ln w="12700">
            <a:miter lim="400000"/>
          </a:ln>
        </p:spPr>
        <p:txBody>
          <a:bodyPr tIns="91439" bIns="91439" anchor="ctr"/>
          <a:lstStyle>
            <a:lvl1pPr indent="0" algn="ctr" defTabSz="914400">
              <a:defRPr sz="100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4</a:t>
            </a:r>
          </a:p>
        </p:txBody>
      </p:sp>
      <p:sp>
        <p:nvSpPr>
          <p:cNvPr id="213" name="线条"/>
          <p:cNvSpPr/>
          <p:nvPr/>
        </p:nvSpPr>
        <p:spPr>
          <a:xfrm>
            <a:off x="7993543" y="6749071"/>
            <a:ext cx="11369893" cy="1"/>
          </a:xfrm>
          <a:prstGeom prst="line">
            <a:avLst/>
          </a:prstGeom>
          <a:ln w="25400">
            <a:solidFill>
              <a:srgbClr val="5E5E5E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indent="0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14" name="线条"/>
          <p:cNvSpPr/>
          <p:nvPr/>
        </p:nvSpPr>
        <p:spPr>
          <a:xfrm>
            <a:off x="8030827" y="9541543"/>
            <a:ext cx="11369893" cy="1"/>
          </a:xfrm>
          <a:prstGeom prst="line">
            <a:avLst/>
          </a:prstGeom>
          <a:ln w="25400">
            <a:solidFill>
              <a:srgbClr val="5E5E5E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indent="0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15" name="线条"/>
          <p:cNvSpPr/>
          <p:nvPr/>
        </p:nvSpPr>
        <p:spPr>
          <a:xfrm>
            <a:off x="8030827" y="12127163"/>
            <a:ext cx="11369893" cy="1"/>
          </a:xfrm>
          <a:prstGeom prst="line">
            <a:avLst/>
          </a:prstGeom>
          <a:ln w="25400">
            <a:solidFill>
              <a:srgbClr val="5E5E5E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indent="0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317" y="-152"/>
            <a:ext cx="4320000" cy="202801"/>
          </a:xfrm>
          <a:prstGeom prst="rect">
            <a:avLst/>
          </a:prstGeom>
          <a:solidFill>
            <a:srgbClr val="0A7BE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" name="融入 DevOps"/>
          <p:cNvSpPr txBox="1"/>
          <p:nvPr/>
        </p:nvSpPr>
        <p:spPr>
          <a:xfrm>
            <a:off x="24130" y="287020"/>
            <a:ext cx="6482715" cy="11258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b="1" dirty="0">
                <a:solidFill>
                  <a:srgbClr val="0A7BE0">
                    <a:alpha val="80000"/>
                  </a:srgbClr>
                </a:solidFill>
                <a:latin typeface="方正黑体简体" panose="02010601030101010101" charset="-122"/>
                <a:ea typeface="方正黑体简体" panose="02010601030101010101" charset="-122"/>
              </a:rPr>
              <a:t>教学上课流程</a:t>
            </a:r>
            <a:endParaRPr lang="zh-CN" altLang="en-US" b="1" dirty="0">
              <a:solidFill>
                <a:srgbClr val="0A7BE0">
                  <a:alpha val="80000"/>
                </a:srgbClr>
              </a:solidFill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822176" y="3900029"/>
            <a:ext cx="6164335" cy="1384888"/>
          </a:xfrm>
          <a:prstGeom prst="roundRect">
            <a:avLst/>
          </a:prstGeom>
          <a:solidFill>
            <a:srgbClr val="0A7BE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FFFFFF"/>
                </a:solidFill>
                <a:latin typeface="PingFang SC Regular" panose="020B0300000000000000" charset="-122"/>
                <a:ea typeface="PingFang SC Regular" panose="020B0300000000000000" charset="-122"/>
                <a:cs typeface="+mn-cs"/>
                <a:sym typeface="Helvetica Neue Medium" panose="02000503000000020004"/>
              </a:rPr>
              <a:t>以学校以及班级为</a:t>
            </a:r>
            <a:r>
              <a:rPr lang="zh-CN" altLang="en-US" sz="3600" dirty="0">
                <a:solidFill>
                  <a:srgbClr val="FFFFFF"/>
                </a:solidFill>
                <a:latin typeface="PingFang SC Regular" panose="020B0300000000000000" charset="-122"/>
                <a:ea typeface="PingFang SC Regular" panose="020B0300000000000000" charset="-122"/>
                <a:cs typeface="+mn-cs"/>
                <a:sym typeface="Helvetica Neue Medium" panose="02000503000000020004"/>
              </a:rPr>
              <a:t>单位</a:t>
            </a:r>
            <a:endParaRPr lang="zh-CN" altLang="en-US" sz="3600" dirty="0">
              <a:solidFill>
                <a:srgbClr val="FFFFFF"/>
              </a:solidFill>
              <a:latin typeface="PingFang SC Regular" panose="020B0300000000000000" charset="-122"/>
              <a:ea typeface="PingFang SC Regular" panose="020B0300000000000000" charset="-122"/>
              <a:cs typeface="+mn-cs"/>
              <a:sym typeface="Helvetica Neue Medium" panose="02000503000000020004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FFFFFF"/>
                </a:solidFill>
                <a:latin typeface="PingFang SC Regular" panose="020B0300000000000000" charset="-122"/>
                <a:ea typeface="PingFang SC Regular" panose="020B0300000000000000" charset="-122"/>
                <a:cs typeface="+mn-cs"/>
                <a:sym typeface="Helvetica Neue Medium" panose="02000503000000020004"/>
              </a:rPr>
              <a:t>新建</a:t>
            </a:r>
            <a:r>
              <a:rPr lang="zh-CN" altLang="en-US" sz="3600" dirty="0">
                <a:solidFill>
                  <a:srgbClr val="FFFFFF"/>
                </a:solidFill>
                <a:latin typeface="PingFang SC Regular" panose="020B0300000000000000" charset="-122"/>
                <a:ea typeface="PingFang SC Regular" panose="020B0300000000000000" charset="-122"/>
                <a:cs typeface="+mn-cs"/>
                <a:sym typeface="Helvetica Neue Medium" panose="02000503000000020004"/>
              </a:rPr>
              <a:t>组织工作</a:t>
            </a:r>
            <a:r>
              <a:rPr lang="zh-CN" altLang="en-US" sz="3600" dirty="0">
                <a:solidFill>
                  <a:srgbClr val="FFFFFF"/>
                </a:solidFill>
                <a:latin typeface="PingFang SC Regular" panose="020B0300000000000000" charset="-122"/>
                <a:ea typeface="PingFang SC Regular" panose="020B0300000000000000" charset="-122"/>
                <a:cs typeface="+mn-cs"/>
                <a:sym typeface="Helvetica Neue Medium" panose="02000503000000020004"/>
              </a:rPr>
              <a:t>空间</a:t>
            </a:r>
            <a:endParaRPr lang="zh-CN" altLang="en-US" sz="3600" dirty="0">
              <a:solidFill>
                <a:srgbClr val="FFFFFF"/>
              </a:solidFill>
              <a:latin typeface="PingFang SC Regular" panose="020B0300000000000000" charset="-122"/>
              <a:ea typeface="PingFang SC Regular" panose="020B0300000000000000" charset="-122"/>
              <a:cs typeface="+mn-cs"/>
              <a:sym typeface="Helvetica Neue Medium" panose="02000503000000020004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879961" y="8466612"/>
            <a:ext cx="6164335" cy="771258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FFFFFF"/>
                </a:solidFill>
                <a:latin typeface="PingFang SC Regular" panose="020B0300000000000000" charset="-122"/>
                <a:ea typeface="PingFang SC Regular" panose="020B0300000000000000" charset="-122"/>
                <a:cs typeface="+mn-cs"/>
                <a:sym typeface="Helvetica Neue Medium" panose="02000503000000020004"/>
              </a:rPr>
              <a:t>学生</a:t>
            </a:r>
            <a:r>
              <a:rPr lang="zh-CN" altLang="en-US" sz="3600" dirty="0">
                <a:solidFill>
                  <a:srgbClr val="FFFFFF"/>
                </a:solidFill>
                <a:latin typeface="PingFang SC Regular" panose="020B0300000000000000" charset="-122"/>
                <a:ea typeface="PingFang SC Regular" panose="020B0300000000000000" charset="-122"/>
                <a:cs typeface="+mn-cs"/>
                <a:sym typeface="Helvetica Neue Medium" panose="02000503000000020004"/>
              </a:rPr>
              <a:t>进行实验</a:t>
            </a:r>
            <a:endParaRPr lang="zh-CN" altLang="en-US" sz="3600" dirty="0">
              <a:solidFill>
                <a:srgbClr val="FFFFFF"/>
              </a:solidFill>
              <a:latin typeface="PingFang SC Regular" panose="020B0300000000000000" charset="-122"/>
              <a:ea typeface="PingFang SC Regular" panose="020B0300000000000000" charset="-122"/>
              <a:cs typeface="+mn-cs"/>
              <a:sym typeface="Helvetica Neue Medium" panose="02000503000000020004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9961" y="10176496"/>
            <a:ext cx="6164335" cy="77125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SC Regular" panose="020B0300000000000000" charset="-122"/>
                <a:ea typeface="PingFang SC Regular" panose="020B0300000000000000" charset="-122"/>
                <a:cs typeface="+mn-cs"/>
                <a:sym typeface="Helvetica Neue Medium" panose="02000503000000020004"/>
              </a:rPr>
              <a:t>老师</a:t>
            </a:r>
            <a:r>
              <a:rPr kumimoji="0" lang="zh-CN" alt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SC Regular" panose="020B0300000000000000" charset="-122"/>
                <a:ea typeface="PingFang SC Regular" panose="020B0300000000000000" charset="-122"/>
                <a:cs typeface="+mn-cs"/>
                <a:sym typeface="Helvetica Neue Medium" panose="02000503000000020004"/>
              </a:rPr>
              <a:t>进行作业检查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ingFang SC Regular" panose="020B0300000000000000" charset="-122"/>
              <a:ea typeface="PingFang SC Regular" panose="020B0300000000000000" charset="-122"/>
              <a:cs typeface="+mn-cs"/>
              <a:sym typeface="Helvetica Neue Medium" panose="02000503000000020004"/>
            </a:endParaRPr>
          </a:p>
        </p:txBody>
      </p:sp>
      <p:cxnSp>
        <p:nvCxnSpPr>
          <p:cNvPr id="19" name="直线箭头连接符 18"/>
          <p:cNvCxnSpPr/>
          <p:nvPr/>
        </p:nvCxnSpPr>
        <p:spPr>
          <a:xfrm>
            <a:off x="11890374" y="5287358"/>
            <a:ext cx="0" cy="790575"/>
          </a:xfrm>
          <a:prstGeom prst="straightConnector1">
            <a:avLst/>
          </a:prstGeom>
          <a:ln w="76200">
            <a:solidFill>
              <a:srgbClr val="0A7BE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stCxn id="9" idx="2"/>
          </p:cNvCxnSpPr>
          <p:nvPr/>
        </p:nvCxnSpPr>
        <p:spPr>
          <a:xfrm>
            <a:off x="11962129" y="9237881"/>
            <a:ext cx="0" cy="994286"/>
          </a:xfrm>
          <a:prstGeom prst="straightConnector1">
            <a:avLst/>
          </a:prstGeom>
          <a:ln w="76200">
            <a:solidFill>
              <a:srgbClr val="0A7BE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8879962" y="2127598"/>
            <a:ext cx="6164335" cy="77125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p>
            <a:pPr indent="0" algn="ctr" eaLnBrk="1">
              <a:lnSpc>
                <a:spcPct val="100000"/>
              </a:lnSpc>
              <a:buSzPct val="145000"/>
              <a:defRPr sz="4900">
                <a:solidFill>
                  <a:srgbClr val="5E5E5E"/>
                </a:solidFill>
              </a:defRPr>
            </a:pPr>
            <a:r>
              <a:rPr kumimoji="0" lang="zh-CN" alt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SC Regular" panose="020B0300000000000000" charset="-122"/>
                <a:ea typeface="PingFang SC Regular" panose="020B0300000000000000" charset="-122"/>
                <a:cs typeface="+mn-cs"/>
                <a:sym typeface="Helvetica Neue Medium" panose="02000503000000020004"/>
              </a:rPr>
              <a:t>收集学生信息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ingFang SC Regular" panose="020B0300000000000000" charset="-122"/>
              <a:ea typeface="PingFang SC Regular" panose="020B0300000000000000" charset="-122"/>
              <a:cs typeface="+mn-cs"/>
              <a:sym typeface="Helvetica Neue Medium" panose="02000503000000020004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808207" y="6046073"/>
            <a:ext cx="6164335" cy="1384888"/>
          </a:xfrm>
          <a:prstGeom prst="roundRect">
            <a:avLst/>
          </a:prstGeom>
          <a:solidFill>
            <a:srgbClr val="0A7BE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p>
            <a:pPr indent="0" algn="ctr" eaLnBrk="1">
              <a:lnSpc>
                <a:spcPct val="100000"/>
              </a:lnSpc>
              <a:buSzPct val="145000"/>
              <a:defRPr sz="4900">
                <a:solidFill>
                  <a:srgbClr val="5E5E5E"/>
                </a:solidFill>
              </a:defRPr>
            </a:pPr>
            <a:r>
              <a:rPr kumimoji="0" lang="zh-CN" altLang="en-US" sz="3600" i="0" u="none" strike="noStrike" cap="none" spc="0" normalizeH="0" baseline="0" dirty="0">
                <a:solidFill>
                  <a:srgbClr val="FFFFFF"/>
                </a:solidFill>
                <a:latin typeface="PingFang SC Regular" panose="020B0300000000000000" charset="-122"/>
                <a:ea typeface="PingFang SC Regular" panose="020B0300000000000000" charset="-122"/>
              </a:rPr>
              <a:t>导入学生信息</a:t>
            </a:r>
            <a:endParaRPr kumimoji="0" lang="zh-CN" altLang="en-US" sz="3600" i="0" u="none" strike="noStrike" cap="none" spc="0" normalizeH="0" baseline="0" dirty="0">
              <a:solidFill>
                <a:srgbClr val="FFFFFF"/>
              </a:solidFill>
              <a:latin typeface="PingFang SC Regular" panose="020B0300000000000000" charset="-122"/>
              <a:ea typeface="PingFang SC Regular" panose="020B0300000000000000" charset="-122"/>
            </a:endParaRPr>
          </a:p>
          <a:p>
            <a:pPr indent="0" algn="ctr" eaLnBrk="1">
              <a:lnSpc>
                <a:spcPct val="100000"/>
              </a:lnSpc>
              <a:buSzPct val="145000"/>
              <a:defRPr sz="4900">
                <a:solidFill>
                  <a:srgbClr val="5E5E5E"/>
                </a:solidFill>
              </a:defRPr>
            </a:pPr>
            <a:r>
              <a:rPr kumimoji="0" lang="zh-CN" altLang="en-US" sz="3600" i="0" u="none" strike="noStrike" cap="none" spc="0" normalizeH="0" baseline="0" dirty="0">
                <a:solidFill>
                  <a:srgbClr val="FFFFFF"/>
                </a:solidFill>
                <a:latin typeface="PingFang SC Regular" panose="020B0300000000000000" charset="-122"/>
                <a:ea typeface="PingFang SC Regular" panose="020B0300000000000000" charset="-122"/>
              </a:rPr>
              <a:t>并创建</a:t>
            </a:r>
            <a:r>
              <a:rPr kumimoji="0" lang="zh-CN" altLang="en-US" sz="3600" i="0" u="none" strike="noStrike" cap="none" spc="0" normalizeH="0" baseline="0" dirty="0">
                <a:solidFill>
                  <a:srgbClr val="FFFFFF"/>
                </a:solidFill>
                <a:latin typeface="PingFang SC Regular" panose="020B0300000000000000" charset="-122"/>
                <a:ea typeface="PingFang SC Regular" panose="020B0300000000000000" charset="-122"/>
              </a:rPr>
              <a:t>学生工作空间</a:t>
            </a:r>
            <a:endParaRPr kumimoji="0" lang="zh-CN" altLang="en-US" sz="3600" i="0" u="none" strike="noStrike" cap="none" spc="0" normalizeH="0" baseline="0" dirty="0">
              <a:solidFill>
                <a:srgbClr val="FFFFFF"/>
              </a:solidFill>
              <a:latin typeface="PingFang SC Regular" panose="020B0300000000000000" charset="-122"/>
              <a:ea typeface="PingFang SC Regular" panose="020B0300000000000000" charset="-122"/>
            </a:endParaRPr>
          </a:p>
        </p:txBody>
      </p:sp>
      <p:cxnSp>
        <p:nvCxnSpPr>
          <p:cNvPr id="14" name="直线箭头连接符 12"/>
          <p:cNvCxnSpPr/>
          <p:nvPr/>
        </p:nvCxnSpPr>
        <p:spPr>
          <a:xfrm>
            <a:off x="11890375" y="7538813"/>
            <a:ext cx="0" cy="927422"/>
          </a:xfrm>
          <a:prstGeom prst="straightConnector1">
            <a:avLst/>
          </a:prstGeom>
          <a:ln w="76200">
            <a:solidFill>
              <a:srgbClr val="0A7BE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2"/>
          <p:cNvCxnSpPr/>
          <p:nvPr/>
        </p:nvCxnSpPr>
        <p:spPr>
          <a:xfrm>
            <a:off x="11904345" y="2969353"/>
            <a:ext cx="0" cy="927422"/>
          </a:xfrm>
          <a:prstGeom prst="straightConnector1">
            <a:avLst/>
          </a:prstGeom>
          <a:ln w="76200">
            <a:solidFill>
              <a:srgbClr val="0A7BE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317" y="-152"/>
            <a:ext cx="6717495" cy="202801"/>
          </a:xfrm>
          <a:prstGeom prst="rect">
            <a:avLst/>
          </a:prstGeom>
          <a:solidFill>
            <a:srgbClr val="0A7BE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sp>
        <p:nvSpPr>
          <p:cNvPr id="3" name="融入 DevOps"/>
          <p:cNvSpPr txBox="1"/>
          <p:nvPr/>
        </p:nvSpPr>
        <p:spPr>
          <a:xfrm>
            <a:off x="22225" y="305435"/>
            <a:ext cx="7071360" cy="11258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b="1" dirty="0">
                <a:solidFill>
                  <a:srgbClr val="0A7BE0">
                    <a:alpha val="80000"/>
                  </a:srgbClr>
                </a:solidFill>
                <a:latin typeface="方正黑体简体" panose="02010601030101010101" charset="-122"/>
                <a:ea typeface="方正黑体简体" panose="02010601030101010101" charset="-122"/>
              </a:rPr>
              <a:t>步骤一：收集学生信息</a:t>
            </a:r>
            <a:endParaRPr lang="zh-CN" altLang="en-US" b="1" dirty="0">
              <a:solidFill>
                <a:srgbClr val="0A7BE0">
                  <a:alpha val="80000"/>
                </a:srgbClr>
              </a:solidFill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sp>
        <p:nvSpPr>
          <p:cNvPr id="10" name="持续测试是持续交付发展的必然需求"/>
          <p:cNvSpPr txBox="1"/>
          <p:nvPr/>
        </p:nvSpPr>
        <p:spPr>
          <a:xfrm>
            <a:off x="886669" y="11826967"/>
            <a:ext cx="11120755" cy="612140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1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、高校教师收集相关学生信息同步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到飞致云相关人员新建平台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用户。</a:t>
            </a:r>
            <a:endParaRPr sz="2800" dirty="0">
              <a:solidFill>
                <a:schemeClr val="tx1">
                  <a:lumMod val="65000"/>
                  <a:lumOff val="35000"/>
                </a:schemeClr>
              </a:solidFill>
              <a:latin typeface="PingFang SC Regular" panose="020B0300000000000000" charset="-122"/>
              <a:ea typeface="PingFang SC Regular" panose="020B0300000000000000" charset="-122"/>
              <a:cs typeface="PingFang SC Regular" panose="020B03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8010" y="2516823"/>
            <a:ext cx="18127980" cy="86823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317" y="-152"/>
            <a:ext cx="7920000" cy="202801"/>
          </a:xfrm>
          <a:prstGeom prst="rect">
            <a:avLst/>
          </a:prstGeom>
          <a:solidFill>
            <a:srgbClr val="0A7BE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sp>
        <p:nvSpPr>
          <p:cNvPr id="3" name="融入 DevOps"/>
          <p:cNvSpPr txBox="1"/>
          <p:nvPr/>
        </p:nvSpPr>
        <p:spPr>
          <a:xfrm>
            <a:off x="24130" y="287020"/>
            <a:ext cx="8131810" cy="11258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b="1" dirty="0">
                <a:solidFill>
                  <a:srgbClr val="0A7BE0">
                    <a:alpha val="80000"/>
                  </a:srgbClr>
                </a:solidFill>
                <a:latin typeface="方正黑体简体" panose="02010601030101010101" charset="-122"/>
                <a:ea typeface="方正黑体简体" panose="02010601030101010101" charset="-122"/>
              </a:rPr>
              <a:t>步骤二：创建组织工作</a:t>
            </a:r>
            <a:r>
              <a:rPr lang="zh-CN" altLang="en-US" b="1" dirty="0">
                <a:solidFill>
                  <a:srgbClr val="0A7BE0">
                    <a:alpha val="80000"/>
                  </a:srgbClr>
                </a:solidFill>
                <a:latin typeface="方正黑体简体" panose="02010601030101010101" charset="-122"/>
                <a:ea typeface="方正黑体简体" panose="02010601030101010101" charset="-122"/>
              </a:rPr>
              <a:t>空间</a:t>
            </a:r>
            <a:endParaRPr lang="zh-CN" altLang="en-US" b="1" dirty="0">
              <a:solidFill>
                <a:srgbClr val="0A7BE0">
                  <a:alpha val="80000"/>
                </a:srgbClr>
              </a:solidFill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sp>
        <p:nvSpPr>
          <p:cNvPr id="10" name="持续测试是持续交付发展的必然需求"/>
          <p:cNvSpPr txBox="1"/>
          <p:nvPr/>
        </p:nvSpPr>
        <p:spPr>
          <a:xfrm>
            <a:off x="886669" y="11826967"/>
            <a:ext cx="11902440" cy="104330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1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、飞致云管理员根据高校教师提供班级信息，新建相关班级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组织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PingFang SC Regular" panose="020B0300000000000000" charset="-122"/>
              <a:ea typeface="PingFang SC Regular" panose="020B0300000000000000" charset="-122"/>
              <a:cs typeface="PingFang SC Regular" panose="020B0300000000000000" charset="-122"/>
            </a:endParaRPr>
          </a:p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2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、此处赋权以组织为中心，进行赋权，角色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可针对特定需求做权限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管理。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PingFang SC Regular" panose="020B0300000000000000" charset="-122"/>
              <a:ea typeface="PingFang SC Regular" panose="020B0300000000000000" charset="-122"/>
              <a:cs typeface="PingFang SC Regular" panose="020B03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4800" y="1981200"/>
            <a:ext cx="18694400" cy="9753600"/>
          </a:xfrm>
          <a:prstGeom prst="rect">
            <a:avLst/>
          </a:prstGeom>
        </p:spPr>
      </p:pic>
      <p:sp>
        <p:nvSpPr>
          <p:cNvPr id="6" name="融入 DevOps"/>
          <p:cNvSpPr txBox="1"/>
          <p:nvPr/>
        </p:nvSpPr>
        <p:spPr>
          <a:xfrm>
            <a:off x="8518843" y="881380"/>
            <a:ext cx="7375525" cy="7664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pPr algn="ctr"/>
            <a:r>
              <a:rPr lang="zh-CN" altLang="en-US" sz="4000" dirty="0">
                <a:solidFill>
                  <a:schemeClr val="tx1">
                    <a:alpha val="80000"/>
                  </a:schemeClr>
                </a:solidFill>
                <a:latin typeface="方正黑体简体" panose="02010601030101010101" charset="-122"/>
                <a:ea typeface="方正黑体简体" panose="02010601030101010101" charset="-122"/>
              </a:rPr>
              <a:t>新建组织</a:t>
            </a:r>
            <a:r>
              <a:rPr lang="zh-CN" altLang="en-US" sz="4000" dirty="0">
                <a:solidFill>
                  <a:schemeClr val="tx1">
                    <a:alpha val="80000"/>
                  </a:schemeClr>
                </a:solidFill>
                <a:latin typeface="方正黑体简体" panose="02010601030101010101" charset="-122"/>
                <a:ea typeface="方正黑体简体" panose="02010601030101010101" charset="-122"/>
              </a:rPr>
              <a:t>信息</a:t>
            </a:r>
            <a:endParaRPr lang="zh-CN" altLang="en-US" sz="4000" dirty="0">
              <a:solidFill>
                <a:schemeClr val="tx1">
                  <a:alpha val="80000"/>
                </a:schemeClr>
              </a:solidFill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矩形"/>
          <p:cNvSpPr/>
          <p:nvPr/>
        </p:nvSpPr>
        <p:spPr>
          <a:xfrm>
            <a:off x="-21273" y="13408"/>
            <a:ext cx="7112001" cy="2422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1" name="数据可视化对企业的价值"/>
          <p:cNvSpPr txBox="1"/>
          <p:nvPr/>
        </p:nvSpPr>
        <p:spPr>
          <a:xfrm>
            <a:off x="22860" y="255905"/>
            <a:ext cx="4695190" cy="95567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r>
              <a:rPr lang="zh-CN" sz="5400"/>
              <a:t>写在前面</a:t>
            </a:r>
            <a:endParaRPr lang="zh-CN" sz="5400"/>
          </a:p>
        </p:txBody>
      </p:sp>
      <p:grpSp>
        <p:nvGrpSpPr>
          <p:cNvPr id="2" name="组合 1"/>
          <p:cNvGrpSpPr/>
          <p:nvPr/>
        </p:nvGrpSpPr>
        <p:grpSpPr>
          <a:xfrm>
            <a:off x="2922108" y="2466282"/>
            <a:ext cx="18540257" cy="8712000"/>
            <a:chOff x="5367" y="3884"/>
            <a:chExt cx="29197" cy="13720"/>
          </a:xfrm>
        </p:grpSpPr>
        <p:sp>
          <p:nvSpPr>
            <p:cNvPr id="5" name="圆角矩形 4"/>
            <p:cNvSpPr/>
            <p:nvPr/>
          </p:nvSpPr>
          <p:spPr>
            <a:xfrm>
              <a:off x="5367" y="3884"/>
              <a:ext cx="29197" cy="13720"/>
            </a:xfrm>
            <a:prstGeom prst="roundRect">
              <a:avLst>
                <a:gd name="adj" fmla="val 4219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795" y="4791"/>
              <a:ext cx="28769" cy="11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p>
              <a:pPr indent="1117600" algn="l" eaLnBrk="1">
                <a:lnSpc>
                  <a:spcPct val="150000"/>
                </a:lnSpc>
                <a:extLst>
                  <a:ext uri="{35155182-B16C-46BC-9424-99874614C6A1}">
                    <wpsdc:indentchars xmlns:wpsdc="http://www.wps.cn/officeDocument/2017/drawingmlCustomData" val="200" checksum="2678315250"/>
                  </a:ext>
                </a:extLst>
              </a:pPr>
              <a:r>
                <a:rPr lang="zh-CN" altLang="en-US" sz="4400" b="0" dirty="0">
                  <a:latin typeface="仿宋" charset="0"/>
                  <a:ea typeface="仿宋" charset="0"/>
                  <a:cs typeface="仿宋" charset="0"/>
                </a:rPr>
                <a:t>飞致云为了更好的服务各大高校，与各高校建立合作共建关系，贯彻落实国家中长期教育改革和发展规划纲要文件精神，有效搭建校企合作平台，推进校企合作共赢关系，进一步拓展高校毕业生就业方向、社会实践经验及企业工作技能，提高学生毕业生职业规划能力和就业质量。</a:t>
              </a:r>
              <a:r>
                <a:rPr lang="en-US" altLang="zh-CN" sz="4400" b="0" dirty="0">
                  <a:latin typeface="仿宋" charset="0"/>
                  <a:ea typeface="仿宋" charset="0"/>
                  <a:cs typeface="仿宋" charset="0"/>
                </a:rPr>
                <a:t> </a:t>
              </a:r>
              <a:r>
                <a:rPr lang="zh-CN" altLang="en-US" sz="4400" b="0" dirty="0">
                  <a:latin typeface="仿宋" charset="0"/>
                  <a:ea typeface="仿宋" charset="0"/>
                  <a:cs typeface="仿宋" charset="0"/>
                </a:rPr>
                <a:t>特此飞致云</a:t>
              </a:r>
              <a:r>
                <a:rPr lang="en-US" altLang="zh-CN" sz="4400" b="0" dirty="0">
                  <a:latin typeface="仿宋" charset="0"/>
                  <a:ea typeface="仿宋" charset="0"/>
                  <a:cs typeface="仿宋" charset="0"/>
                </a:rPr>
                <a:t> </a:t>
              </a:r>
              <a:r>
                <a:rPr lang="en-US" altLang="zh-CN" sz="4400" b="0" dirty="0">
                  <a:latin typeface="Times New Roman Regular" panose="02020603050405020304" charset="0"/>
                  <a:ea typeface="仿宋" charset="0"/>
                  <a:cs typeface="Times New Roman Regular" panose="02020603050405020304" charset="0"/>
                </a:rPr>
                <a:t>DataEase</a:t>
              </a:r>
              <a:r>
                <a:rPr lang="en-US" altLang="zh-CN" sz="4400" b="0" dirty="0">
                  <a:latin typeface="Helvetica Neue Regular" panose="02000503000000020004" charset="0"/>
                  <a:ea typeface="仿宋" charset="0"/>
                  <a:cs typeface="Helvetica Neue Regular" panose="02000503000000020004" charset="0"/>
                </a:rPr>
                <a:t> </a:t>
              </a:r>
              <a:r>
                <a:rPr lang="zh-CN" altLang="en-US" sz="4400" b="0" dirty="0">
                  <a:latin typeface="仿宋" charset="0"/>
                  <a:ea typeface="仿宋" charset="0"/>
                  <a:cs typeface="仿宋" charset="0"/>
                </a:rPr>
                <a:t>开源社区以</a:t>
              </a:r>
              <a:r>
                <a:rPr lang="en-US" altLang="zh-CN" sz="4400" b="0" dirty="0">
                  <a:latin typeface="仿宋" charset="0"/>
                  <a:ea typeface="仿宋" charset="0"/>
                  <a:cs typeface="仿宋" charset="0"/>
                </a:rPr>
                <a:t> </a:t>
              </a:r>
              <a:r>
                <a:rPr lang="zh-CN" altLang="en-US" sz="4400" dirty="0">
                  <a:latin typeface="Times New Roman Regular" panose="02020603050405020304" charset="0"/>
                  <a:ea typeface="仿宋" charset="0"/>
                  <a:cs typeface="Times New Roman Regular" panose="02020603050405020304" charset="0"/>
                  <a:sym typeface="+mn-ea"/>
                </a:rPr>
                <a:t>DataEase</a:t>
              </a:r>
              <a:r>
                <a:rPr lang="en-US" altLang="zh-CN" sz="4400" dirty="0">
                  <a:latin typeface="Helvetica Neue Regular" panose="02000503000000020004" charset="0"/>
                  <a:ea typeface="仿宋" charset="0"/>
                  <a:cs typeface="Helvetica Neue Regular" panose="02000503000000020004" charset="0"/>
                  <a:sym typeface="+mn-ea"/>
                </a:rPr>
                <a:t> </a:t>
              </a:r>
              <a:r>
                <a:rPr lang="zh-CN" altLang="en-US" sz="4400" dirty="0">
                  <a:latin typeface="仿宋" charset="0"/>
                  <a:ea typeface="仿宋" charset="0"/>
                  <a:cs typeface="仿宋" charset="0"/>
                  <a:sym typeface="+mn-ea"/>
                </a:rPr>
                <a:t>人人可用的开源数据可视化分析工具</a:t>
              </a:r>
              <a:r>
                <a:rPr lang="zh-CN" altLang="en-US" sz="4400" b="0" dirty="0">
                  <a:latin typeface="仿宋" charset="0"/>
                  <a:ea typeface="仿宋" charset="0"/>
                  <a:cs typeface="仿宋" charset="0"/>
                </a:rPr>
                <a:t>为高校专门打造高校教学平台，充分开发大学生的实践能力，提高学生的综合素质，实现高校教学理论与实践的对接</a:t>
              </a:r>
              <a:endParaRPr lang="zh-CN" altLang="en-US" sz="4400" b="0" dirty="0">
                <a:latin typeface="仿宋" charset="0"/>
                <a:ea typeface="仿宋" charset="0"/>
                <a:cs typeface="仿宋" charset="0"/>
              </a:endParaRPr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317" y="-152"/>
            <a:ext cx="7920000" cy="202801"/>
          </a:xfrm>
          <a:prstGeom prst="rect">
            <a:avLst/>
          </a:prstGeom>
          <a:solidFill>
            <a:srgbClr val="0A7BE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sp>
        <p:nvSpPr>
          <p:cNvPr id="10" name="持续测试是持续交付发展的必然需求"/>
          <p:cNvSpPr txBox="1"/>
          <p:nvPr/>
        </p:nvSpPr>
        <p:spPr>
          <a:xfrm>
            <a:off x="886669" y="11826967"/>
            <a:ext cx="8749665" cy="104330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  <a:sym typeface="+mn-ea"/>
              </a:rPr>
              <a:t>1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  <a:sym typeface="+mn-ea"/>
              </a:rPr>
              <a:t>、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  <a:sym typeface="+mn-ea"/>
              </a:rPr>
              <a:t>新建仪表板作业提交文件夹，规定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  <a:sym typeface="+mn-ea"/>
              </a:rPr>
              <a:t>作业统一提交点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PingFang SC Regular" panose="020B0300000000000000" charset="-122"/>
              <a:ea typeface="PingFang SC Regular" panose="020B0300000000000000" charset="-122"/>
              <a:cs typeface="PingFang SC Regular" panose="020B0300000000000000" charset="-122"/>
              <a:sym typeface="+mn-ea"/>
            </a:endParaRPr>
          </a:p>
          <a:p>
            <a:pPr algn="l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2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、新建数据集文件，规定数据集管理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点。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PingFang SC Regular" panose="020B0300000000000000" charset="-122"/>
              <a:ea typeface="PingFang SC Regular" panose="020B0300000000000000" charset="-122"/>
              <a:cs typeface="PingFang SC Regular" panose="020B0300000000000000" charset="-122"/>
            </a:endParaRPr>
          </a:p>
        </p:txBody>
      </p:sp>
      <p:sp>
        <p:nvSpPr>
          <p:cNvPr id="5" name="融入 DevOps"/>
          <p:cNvSpPr txBox="1"/>
          <p:nvPr/>
        </p:nvSpPr>
        <p:spPr>
          <a:xfrm>
            <a:off x="8518843" y="881380"/>
            <a:ext cx="7375525" cy="7664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pPr algn="ctr"/>
            <a:r>
              <a:rPr lang="zh-CN" altLang="en-US" sz="4000" dirty="0">
                <a:solidFill>
                  <a:schemeClr val="tx1">
                    <a:alpha val="80000"/>
                  </a:schemeClr>
                </a:solidFill>
                <a:latin typeface="方正黑体简体" panose="02010601030101010101" charset="-122"/>
                <a:ea typeface="方正黑体简体" panose="02010601030101010101" charset="-122"/>
              </a:rPr>
              <a:t>新建仪表板及数据集文件夹目录</a:t>
            </a:r>
            <a:endParaRPr lang="zh-CN" altLang="en-US" sz="4000" dirty="0">
              <a:solidFill>
                <a:schemeClr val="tx1">
                  <a:alpha val="80000"/>
                </a:schemeClr>
              </a:solidFill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sp>
        <p:nvSpPr>
          <p:cNvPr id="7" name="融入 DevOps"/>
          <p:cNvSpPr txBox="1"/>
          <p:nvPr/>
        </p:nvSpPr>
        <p:spPr>
          <a:xfrm>
            <a:off x="24130" y="287020"/>
            <a:ext cx="8131810" cy="76708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b="1" dirty="0">
                <a:solidFill>
                  <a:srgbClr val="0A7BE0">
                    <a:alpha val="80000"/>
                  </a:srgbClr>
                </a:solidFill>
                <a:latin typeface="方正黑体简体" panose="02010601030101010101" charset="-122"/>
                <a:ea typeface="方正黑体简体" panose="02010601030101010101" charset="-122"/>
              </a:rPr>
              <a:t>步骤二：创建组织工作</a:t>
            </a:r>
            <a:r>
              <a:rPr lang="zh-CN" altLang="en-US" b="1" dirty="0">
                <a:solidFill>
                  <a:srgbClr val="0A7BE0">
                    <a:alpha val="80000"/>
                  </a:srgbClr>
                </a:solidFill>
                <a:latin typeface="方正黑体简体" panose="02010601030101010101" charset="-122"/>
                <a:ea typeface="方正黑体简体" panose="02010601030101010101" charset="-122"/>
              </a:rPr>
              <a:t>空间</a:t>
            </a:r>
            <a:endParaRPr lang="zh-CN" altLang="en-US" b="1" dirty="0">
              <a:solidFill>
                <a:srgbClr val="0A7BE0">
                  <a:alpha val="80000"/>
                </a:srgbClr>
              </a:solidFill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493203" y="2104708"/>
            <a:ext cx="21426805" cy="10457815"/>
            <a:chOff x="38" y="2595"/>
            <a:chExt cx="33743" cy="1646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" y="2595"/>
              <a:ext cx="22200" cy="1228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63" y="7624"/>
              <a:ext cx="20818" cy="11440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317" y="-152"/>
            <a:ext cx="5400000" cy="202801"/>
          </a:xfrm>
          <a:prstGeom prst="rect">
            <a:avLst/>
          </a:prstGeom>
          <a:solidFill>
            <a:srgbClr val="0A7BE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sp>
        <p:nvSpPr>
          <p:cNvPr id="3" name="融入 DevOps"/>
          <p:cNvSpPr txBox="1"/>
          <p:nvPr/>
        </p:nvSpPr>
        <p:spPr>
          <a:xfrm>
            <a:off x="24130" y="287020"/>
            <a:ext cx="6482715" cy="11258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b="1" dirty="0">
                <a:solidFill>
                  <a:srgbClr val="0A7BE0">
                    <a:alpha val="80000"/>
                  </a:srgbClr>
                </a:solidFill>
                <a:latin typeface="方正黑体简体" panose="02010601030101010101" charset="-122"/>
                <a:ea typeface="方正黑体简体" panose="02010601030101010101" charset="-122"/>
              </a:rPr>
              <a:t>步骤</a:t>
            </a:r>
            <a:r>
              <a:rPr lang="zh-CN" altLang="en-US" b="1" dirty="0">
                <a:solidFill>
                  <a:srgbClr val="0A7BE0">
                    <a:alpha val="80000"/>
                  </a:srgbClr>
                </a:solidFill>
                <a:latin typeface="方正黑体简体" panose="02010601030101010101" charset="-122"/>
                <a:ea typeface="方正黑体简体" panose="02010601030101010101" charset="-122"/>
              </a:rPr>
              <a:t>三：导入用户</a:t>
            </a:r>
            <a:endParaRPr lang="zh-CN" altLang="en-US" b="1" dirty="0">
              <a:solidFill>
                <a:srgbClr val="0A7BE0">
                  <a:alpha val="80000"/>
                </a:srgbClr>
              </a:solidFill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sp>
        <p:nvSpPr>
          <p:cNvPr id="10" name="持续测试是持续交付发展的必然需求"/>
          <p:cNvSpPr txBox="1"/>
          <p:nvPr/>
        </p:nvSpPr>
        <p:spPr>
          <a:xfrm>
            <a:off x="886669" y="11826967"/>
            <a:ext cx="10800715" cy="612140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1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、按照高校教师提供的学生信息导入平台，新建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 DataEase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用户。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PingFang SC Regular" panose="020B0300000000000000" charset="-122"/>
              <a:ea typeface="PingFang SC Regular" panose="020B0300000000000000" charset="-122"/>
              <a:cs typeface="PingFang SC Regular" panose="020B0300000000000000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86143" y="1935163"/>
            <a:ext cx="22619335" cy="9891395"/>
            <a:chOff x="829" y="2280"/>
            <a:chExt cx="35621" cy="1557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29" y="2280"/>
              <a:ext cx="23414" cy="1183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70" y="7057"/>
              <a:ext cx="22580" cy="10800"/>
            </a:xfrm>
            <a:prstGeom prst="rect">
              <a:avLst/>
            </a:prstGeom>
          </p:spPr>
        </p:pic>
      </p:grpSp>
      <p:sp>
        <p:nvSpPr>
          <p:cNvPr id="9" name="融入 DevOps"/>
          <p:cNvSpPr txBox="1"/>
          <p:nvPr/>
        </p:nvSpPr>
        <p:spPr>
          <a:xfrm>
            <a:off x="8518843" y="881380"/>
            <a:ext cx="7375525" cy="7664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pPr algn="ctr"/>
            <a:r>
              <a:rPr lang="zh-CN" altLang="en-US" sz="4000" dirty="0">
                <a:solidFill>
                  <a:schemeClr val="tx1">
                    <a:alpha val="80000"/>
                  </a:schemeClr>
                </a:solidFill>
                <a:latin typeface="方正黑体简体" panose="02010601030101010101" charset="-122"/>
                <a:ea typeface="方正黑体简体" panose="02010601030101010101" charset="-122"/>
              </a:rPr>
              <a:t>导入</a:t>
            </a:r>
            <a:r>
              <a:rPr lang="zh-CN" altLang="en-US" sz="4000" dirty="0">
                <a:solidFill>
                  <a:schemeClr val="tx1">
                    <a:alpha val="80000"/>
                  </a:schemeClr>
                </a:solidFill>
                <a:latin typeface="方正黑体简体" panose="02010601030101010101" charset="-122"/>
                <a:ea typeface="方正黑体简体" panose="02010601030101010101" charset="-122"/>
              </a:rPr>
              <a:t>学生</a:t>
            </a:r>
            <a:endParaRPr lang="zh-CN" altLang="en-US" sz="4000" dirty="0">
              <a:solidFill>
                <a:schemeClr val="tx1">
                  <a:alpha val="80000"/>
                </a:schemeClr>
              </a:solidFill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317" y="-152"/>
            <a:ext cx="5400000" cy="202801"/>
          </a:xfrm>
          <a:prstGeom prst="rect">
            <a:avLst/>
          </a:prstGeom>
          <a:solidFill>
            <a:srgbClr val="0A7BE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sp>
        <p:nvSpPr>
          <p:cNvPr id="3" name="融入 DevOps"/>
          <p:cNvSpPr txBox="1"/>
          <p:nvPr/>
        </p:nvSpPr>
        <p:spPr>
          <a:xfrm>
            <a:off x="24130" y="287020"/>
            <a:ext cx="6482715" cy="11258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b="1" dirty="0">
                <a:solidFill>
                  <a:srgbClr val="0A7BE0">
                    <a:alpha val="80000"/>
                  </a:srgbClr>
                </a:solidFill>
                <a:latin typeface="方正黑体简体" panose="02010601030101010101" charset="-122"/>
                <a:ea typeface="方正黑体简体" panose="02010601030101010101" charset="-122"/>
              </a:rPr>
              <a:t>步骤</a:t>
            </a:r>
            <a:r>
              <a:rPr lang="zh-CN" altLang="en-US" b="1" dirty="0">
                <a:solidFill>
                  <a:srgbClr val="0A7BE0">
                    <a:alpha val="80000"/>
                  </a:srgbClr>
                </a:solidFill>
                <a:latin typeface="方正黑体简体" panose="02010601030101010101" charset="-122"/>
                <a:ea typeface="方正黑体简体" panose="02010601030101010101" charset="-122"/>
              </a:rPr>
              <a:t>三：导入用户</a:t>
            </a:r>
            <a:endParaRPr lang="zh-CN" altLang="en-US" b="1" dirty="0">
              <a:solidFill>
                <a:srgbClr val="0A7BE0">
                  <a:alpha val="80000"/>
                </a:srgbClr>
              </a:solidFill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sp>
        <p:nvSpPr>
          <p:cNvPr id="10" name="持续测试是持续交付发展的必然需求"/>
          <p:cNvSpPr txBox="1"/>
          <p:nvPr/>
        </p:nvSpPr>
        <p:spPr>
          <a:xfrm>
            <a:off x="886669" y="11826967"/>
            <a:ext cx="8631555" cy="612140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1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、按照高校教师提供的学生信息新建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学生工作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空间。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PingFang SC Regular" panose="020B0300000000000000" charset="-122"/>
              <a:ea typeface="PingFang SC Regular" panose="020B0300000000000000" charset="-122"/>
              <a:cs typeface="PingFang SC Regular" panose="020B0300000000000000" charset="-122"/>
            </a:endParaRPr>
          </a:p>
        </p:txBody>
      </p:sp>
      <p:sp>
        <p:nvSpPr>
          <p:cNvPr id="9" name="融入 DevOps"/>
          <p:cNvSpPr txBox="1"/>
          <p:nvPr/>
        </p:nvSpPr>
        <p:spPr>
          <a:xfrm>
            <a:off x="8518843" y="1313180"/>
            <a:ext cx="7375525" cy="7664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pPr algn="ctr"/>
            <a:r>
              <a:rPr lang="zh-CN" altLang="en-US" sz="4000" dirty="0">
                <a:solidFill>
                  <a:schemeClr val="tx1">
                    <a:alpha val="80000"/>
                  </a:schemeClr>
                </a:solidFill>
                <a:latin typeface="方正黑体简体" panose="02010601030101010101" charset="-122"/>
                <a:ea typeface="方正黑体简体" panose="02010601030101010101" charset="-122"/>
              </a:rPr>
              <a:t>新建学生工作</a:t>
            </a:r>
            <a:r>
              <a:rPr lang="zh-CN" altLang="en-US" sz="4000" dirty="0">
                <a:solidFill>
                  <a:schemeClr val="tx1">
                    <a:alpha val="80000"/>
                  </a:schemeClr>
                </a:solidFill>
                <a:latin typeface="方正黑体简体" panose="02010601030101010101" charset="-122"/>
                <a:ea typeface="方正黑体简体" panose="02010601030101010101" charset="-122"/>
              </a:rPr>
              <a:t>空间</a:t>
            </a:r>
            <a:endParaRPr lang="zh-CN" altLang="en-US" sz="4000" dirty="0">
              <a:solidFill>
                <a:schemeClr val="tx1">
                  <a:alpha val="80000"/>
                </a:schemeClr>
              </a:solidFill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88173" y="3357880"/>
            <a:ext cx="20607655" cy="7000240"/>
            <a:chOff x="2077" y="3202"/>
            <a:chExt cx="32453" cy="1102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77" y="3202"/>
              <a:ext cx="15585" cy="1102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40" y="3202"/>
              <a:ext cx="14990" cy="10951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317" y="-152"/>
            <a:ext cx="8640000" cy="202801"/>
          </a:xfrm>
          <a:prstGeom prst="rect">
            <a:avLst/>
          </a:prstGeom>
          <a:solidFill>
            <a:srgbClr val="0A7BE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sp>
        <p:nvSpPr>
          <p:cNvPr id="3" name="融入 DevOps"/>
          <p:cNvSpPr txBox="1"/>
          <p:nvPr/>
        </p:nvSpPr>
        <p:spPr>
          <a:xfrm>
            <a:off x="22225" y="287020"/>
            <a:ext cx="9246235" cy="11258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b="1" dirty="0">
                <a:solidFill>
                  <a:srgbClr val="0A7BE0">
                    <a:alpha val="80000"/>
                  </a:srgbClr>
                </a:solidFill>
                <a:latin typeface="方正黑体简体" panose="02010601030101010101" charset="-122"/>
                <a:ea typeface="方正黑体简体" panose="02010601030101010101" charset="-122"/>
                <a:cs typeface="方正黑体简体" panose="02010601030101010101" charset="-122"/>
              </a:rPr>
              <a:t>步骤四：进行实验</a:t>
            </a:r>
            <a:r>
              <a:rPr lang="en-US" altLang="zh-CN" b="1" dirty="0">
                <a:solidFill>
                  <a:srgbClr val="0A7BE0">
                    <a:alpha val="80000"/>
                  </a:srgbClr>
                </a:solidFill>
                <a:latin typeface="方正黑体简体" panose="02010601030101010101" charset="-122"/>
                <a:ea typeface="方正黑体简体" panose="02010601030101010101" charset="-122"/>
                <a:cs typeface="方正黑体简体" panose="02010601030101010101" charset="-122"/>
              </a:rPr>
              <a:t>-</a:t>
            </a:r>
            <a:r>
              <a:rPr lang="zh-CN" altLang="en-US" b="1" dirty="0">
                <a:solidFill>
                  <a:srgbClr val="0A7BE0">
                    <a:alpha val="80000"/>
                  </a:srgbClr>
                </a:solidFill>
                <a:latin typeface="方正黑体简体" panose="02010601030101010101" charset="-122"/>
                <a:ea typeface="方正黑体简体" panose="02010601030101010101" charset="-122"/>
                <a:cs typeface="方正黑体简体" panose="02010601030101010101" charset="-122"/>
              </a:rPr>
              <a:t>创建数据集</a:t>
            </a:r>
            <a:endParaRPr lang="zh-CN" altLang="en-US" b="1" dirty="0">
              <a:solidFill>
                <a:srgbClr val="0A7BE0">
                  <a:alpha val="80000"/>
                </a:srgbClr>
              </a:solidFill>
              <a:latin typeface="方正黑体简体" panose="02010601030101010101" charset="-122"/>
              <a:ea typeface="方正黑体简体" panose="02010601030101010101" charset="-122"/>
              <a:cs typeface="方正黑体简体" panose="02010601030101010101" charset="-122"/>
            </a:endParaRPr>
          </a:p>
        </p:txBody>
      </p:sp>
      <p:sp>
        <p:nvSpPr>
          <p:cNvPr id="11" name="持续测试是持续交付发展的必然需求"/>
          <p:cNvSpPr txBox="1"/>
          <p:nvPr/>
        </p:nvSpPr>
        <p:spPr>
          <a:xfrm>
            <a:off x="886460" y="11826875"/>
            <a:ext cx="12075160" cy="61214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1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、高校学生根据学号信息新建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  <a:sym typeface="+mn-ea"/>
              </a:rPr>
              <a:t>数据集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进行实验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PingFang SC Regular" panose="020B0300000000000000" charset="-122"/>
              <a:ea typeface="PingFang SC Regular" panose="020B0300000000000000" charset="-122"/>
              <a:cs typeface="PingFang SC Regular" panose="020B0300000000000000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158875" y="2825115"/>
            <a:ext cx="22066885" cy="7841615"/>
            <a:chOff x="1963" y="4445"/>
            <a:chExt cx="34751" cy="1234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63" y="4450"/>
              <a:ext cx="16380" cy="1234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43" y="4445"/>
              <a:ext cx="18371" cy="12349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317" y="-152"/>
            <a:ext cx="8640000" cy="202801"/>
          </a:xfrm>
          <a:prstGeom prst="rect">
            <a:avLst/>
          </a:prstGeom>
          <a:solidFill>
            <a:srgbClr val="0A7BE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sp>
        <p:nvSpPr>
          <p:cNvPr id="3" name="融入 DevOps"/>
          <p:cNvSpPr txBox="1"/>
          <p:nvPr/>
        </p:nvSpPr>
        <p:spPr>
          <a:xfrm>
            <a:off x="22225" y="287020"/>
            <a:ext cx="9246235" cy="11258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b="1" dirty="0">
                <a:solidFill>
                  <a:srgbClr val="0A7BE0">
                    <a:alpha val="80000"/>
                  </a:srgbClr>
                </a:solidFill>
                <a:latin typeface="方正黑体简体" panose="02010601030101010101" charset="-122"/>
                <a:ea typeface="方正黑体简体" panose="02010601030101010101" charset="-122"/>
                <a:cs typeface="方正黑体简体" panose="02010601030101010101" charset="-122"/>
              </a:rPr>
              <a:t>步骤四：进行实验</a:t>
            </a:r>
            <a:r>
              <a:rPr lang="en-US" altLang="zh-CN" b="1" dirty="0">
                <a:solidFill>
                  <a:srgbClr val="0A7BE0">
                    <a:alpha val="80000"/>
                  </a:srgbClr>
                </a:solidFill>
                <a:latin typeface="方正黑体简体" panose="02010601030101010101" charset="-122"/>
                <a:ea typeface="方正黑体简体" panose="02010601030101010101" charset="-122"/>
                <a:cs typeface="方正黑体简体" panose="02010601030101010101" charset="-122"/>
              </a:rPr>
              <a:t>-</a:t>
            </a:r>
            <a:r>
              <a:rPr lang="zh-CN" altLang="en-US" b="1" dirty="0">
                <a:solidFill>
                  <a:srgbClr val="0A7BE0">
                    <a:alpha val="80000"/>
                  </a:srgbClr>
                </a:solidFill>
                <a:latin typeface="方正黑体简体" panose="02010601030101010101" charset="-122"/>
                <a:ea typeface="方正黑体简体" panose="02010601030101010101" charset="-122"/>
                <a:cs typeface="方正黑体简体" panose="02010601030101010101" charset="-122"/>
              </a:rPr>
              <a:t>创建数据集</a:t>
            </a:r>
            <a:endParaRPr lang="zh-CN" altLang="en-US" b="1" dirty="0">
              <a:solidFill>
                <a:srgbClr val="0A7BE0">
                  <a:alpha val="80000"/>
                </a:srgbClr>
              </a:solidFill>
              <a:latin typeface="方正黑体简体" panose="02010601030101010101" charset="-122"/>
              <a:ea typeface="方正黑体简体" panose="02010601030101010101" charset="-122"/>
              <a:cs typeface="方正黑体简体" panose="02010601030101010101" charset="-122"/>
            </a:endParaRPr>
          </a:p>
        </p:txBody>
      </p:sp>
      <p:sp>
        <p:nvSpPr>
          <p:cNvPr id="11" name="持续测试是持续交付发展的必然需求"/>
          <p:cNvSpPr txBox="1"/>
          <p:nvPr/>
        </p:nvSpPr>
        <p:spPr>
          <a:xfrm>
            <a:off x="886460" y="11826875"/>
            <a:ext cx="12075160" cy="61214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1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、高校学生根据学号信息新建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  <a:sym typeface="+mn-ea"/>
              </a:rPr>
              <a:t>数据集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进行实验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PingFang SC Regular" panose="020B0300000000000000" charset="-122"/>
              <a:ea typeface="PingFang SC Regular" panose="020B0300000000000000" charset="-122"/>
              <a:cs typeface="PingFang SC Regular" panose="020B03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905" y="1696720"/>
            <a:ext cx="8178800" cy="863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80" y="2379980"/>
            <a:ext cx="17771110" cy="7334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317" y="-152"/>
            <a:ext cx="9000000" cy="202801"/>
          </a:xfrm>
          <a:prstGeom prst="rect">
            <a:avLst/>
          </a:prstGeom>
          <a:solidFill>
            <a:srgbClr val="0A7BE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sp>
        <p:nvSpPr>
          <p:cNvPr id="3" name="融入 DevOps"/>
          <p:cNvSpPr txBox="1"/>
          <p:nvPr/>
        </p:nvSpPr>
        <p:spPr>
          <a:xfrm>
            <a:off x="22860" y="304800"/>
            <a:ext cx="9483090" cy="11258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b="1" dirty="0">
                <a:solidFill>
                  <a:srgbClr val="0A7BE0">
                    <a:alpha val="80000"/>
                  </a:srgbClr>
                </a:solidFill>
                <a:latin typeface="方正黑体简体" panose="02010601030101010101" charset="-122"/>
                <a:ea typeface="方正黑体简体" panose="02010601030101010101" charset="-122"/>
                <a:cs typeface="方正黑体简体" panose="02010601030101010101" charset="-122"/>
              </a:rPr>
              <a:t>步骤四：进行实验</a:t>
            </a:r>
            <a:r>
              <a:rPr lang="en-US" altLang="zh-CN" b="1" dirty="0">
                <a:solidFill>
                  <a:srgbClr val="0A7BE0">
                    <a:alpha val="80000"/>
                  </a:srgbClr>
                </a:solidFill>
                <a:latin typeface="方正黑体简体" panose="02010601030101010101" charset="-122"/>
                <a:ea typeface="方正黑体简体" panose="02010601030101010101" charset="-122"/>
                <a:cs typeface="方正黑体简体" panose="02010601030101010101" charset="-122"/>
              </a:rPr>
              <a:t>-</a:t>
            </a:r>
            <a:r>
              <a:rPr lang="zh-CN" altLang="en-US" b="1" dirty="0">
                <a:solidFill>
                  <a:srgbClr val="0A7BE0">
                    <a:alpha val="80000"/>
                  </a:srgbClr>
                </a:solidFill>
                <a:latin typeface="方正黑体简体" panose="02010601030101010101" charset="-122"/>
                <a:ea typeface="方正黑体简体" panose="02010601030101010101" charset="-122"/>
                <a:cs typeface="方正黑体简体" panose="02010601030101010101" charset="-122"/>
              </a:rPr>
              <a:t>创建仪表板</a:t>
            </a:r>
            <a:endParaRPr lang="zh-CN" altLang="en-US" b="1" dirty="0">
              <a:solidFill>
                <a:srgbClr val="0A7BE0">
                  <a:alpha val="80000"/>
                </a:srgbClr>
              </a:solidFill>
              <a:latin typeface="方正黑体简体" panose="02010601030101010101" charset="-122"/>
              <a:ea typeface="方正黑体简体" panose="02010601030101010101" charset="-122"/>
              <a:cs typeface="方正黑体简体" panose="02010601030101010101" charset="-122"/>
            </a:endParaRPr>
          </a:p>
        </p:txBody>
      </p:sp>
      <p:sp>
        <p:nvSpPr>
          <p:cNvPr id="11" name="持续测试是持续交付发展的必然需求"/>
          <p:cNvSpPr txBox="1"/>
          <p:nvPr/>
        </p:nvSpPr>
        <p:spPr>
          <a:xfrm>
            <a:off x="886460" y="11826875"/>
            <a:ext cx="12075160" cy="61214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1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、高校学生根据学号信息新建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仪表板文件夹目录进行实验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PingFang SC Regular" panose="020B0300000000000000" charset="-122"/>
              <a:ea typeface="PingFang SC Regular" panose="020B0300000000000000" charset="-122"/>
              <a:cs typeface="PingFang SC Regular" panose="020B03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250" y="2033270"/>
            <a:ext cx="9461500" cy="7962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317" y="-152"/>
            <a:ext cx="5400000" cy="202801"/>
          </a:xfrm>
          <a:prstGeom prst="rect">
            <a:avLst/>
          </a:prstGeom>
          <a:solidFill>
            <a:srgbClr val="0A7BE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sp>
        <p:nvSpPr>
          <p:cNvPr id="3" name="融入 DevOps"/>
          <p:cNvSpPr txBox="1"/>
          <p:nvPr/>
        </p:nvSpPr>
        <p:spPr>
          <a:xfrm>
            <a:off x="24130" y="287020"/>
            <a:ext cx="6482715" cy="11258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b="1" dirty="0">
                <a:solidFill>
                  <a:srgbClr val="0A7BE0">
                    <a:alpha val="80000"/>
                  </a:srgbClr>
                </a:solidFill>
                <a:latin typeface="方正黑体简体" panose="02010601030101010101" charset="-122"/>
                <a:ea typeface="方正黑体简体" panose="02010601030101010101" charset="-122"/>
              </a:rPr>
              <a:t>步骤五：检查作业</a:t>
            </a:r>
            <a:endParaRPr lang="zh-CN" altLang="en-US" b="1" dirty="0">
              <a:solidFill>
                <a:srgbClr val="0A7BE0">
                  <a:alpha val="80000"/>
                </a:srgbClr>
              </a:solidFill>
              <a:latin typeface="方正黑体简体" panose="02010601030101010101" charset="-122"/>
              <a:ea typeface="方正黑体简体" panose="02010601030101010101" charset="-122"/>
            </a:endParaRPr>
          </a:p>
        </p:txBody>
      </p:sp>
      <p:sp>
        <p:nvSpPr>
          <p:cNvPr id="11" name="持续测试是持续交付发展的必然需求"/>
          <p:cNvSpPr txBox="1"/>
          <p:nvPr/>
        </p:nvSpPr>
        <p:spPr>
          <a:xfrm>
            <a:off x="886460" y="11826875"/>
            <a:ext cx="12075160" cy="61214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1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、教师在仪表板处根据班级信息和每个同学的信息查看仪表板完成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rPr>
              <a:t>情况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PingFang SC Regular" panose="020B0300000000000000" charset="-122"/>
              <a:ea typeface="PingFang SC Regular" panose="020B0300000000000000" charset="-122"/>
              <a:cs typeface="PingFang SC Regular" panose="020B03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3850" y="1663700"/>
            <a:ext cx="18656300" cy="10388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了解更多"/>
          <p:cNvSpPr txBox="1"/>
          <p:nvPr/>
        </p:nvSpPr>
        <p:spPr>
          <a:xfrm>
            <a:off x="10532109" y="1507628"/>
            <a:ext cx="3446781" cy="1325881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了解更多</a:t>
            </a:r>
          </a:p>
        </p:txBody>
      </p:sp>
      <p:sp>
        <p:nvSpPr>
          <p:cNvPr id="1168" name="https://metersphere.io"/>
          <p:cNvSpPr txBox="1"/>
          <p:nvPr/>
        </p:nvSpPr>
        <p:spPr>
          <a:xfrm>
            <a:off x="3623310" y="10168890"/>
            <a:ext cx="6106160" cy="735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39" tIns="91439" rIns="91439" bIns="91439" numCol="1" anchor="t">
            <a:spAutoFit/>
          </a:bodyPr>
          <a:lstStyle>
            <a:lvl1pPr defTabSz="1828800">
              <a:defRPr sz="3600">
                <a:solidFill>
                  <a:srgbClr val="5E5E5E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  <a:hlinkClick r:id="rId1"/>
              </a:defRPr>
            </a:lvl1pPr>
          </a:lstStyle>
          <a:p>
            <a:pPr algn="ctr"/>
            <a:r>
              <a:rPr>
                <a:sym typeface="+mn-ea"/>
                <a:hlinkClick r:id="rId1"/>
              </a:rPr>
              <a:t>https://ucp.fit2cloud.com</a:t>
            </a:r>
          </a:p>
        </p:txBody>
      </p:sp>
      <p:sp>
        <p:nvSpPr>
          <p:cNvPr id="1163" name="访问官网"/>
          <p:cNvSpPr/>
          <p:nvPr/>
        </p:nvSpPr>
        <p:spPr>
          <a:xfrm>
            <a:off x="4588510" y="4265295"/>
            <a:ext cx="3429000" cy="1270000"/>
          </a:xfrm>
          <a:prstGeom prst="rect">
            <a:avLst/>
          </a:prstGeom>
          <a:solidFill>
            <a:srgbClr val="338DE3"/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5000" b="0">
                <a:solidFill>
                  <a:srgbClr val="FFFFFF"/>
                </a:solidFill>
              </a:defRPr>
            </a:lvl1pPr>
          </a:lstStyle>
          <a:p>
            <a:pPr algn="ctr"/>
            <a:r>
              <a:t>访问官网</a:t>
            </a:r>
          </a:p>
        </p:txBody>
      </p:sp>
      <p:sp>
        <p:nvSpPr>
          <p:cNvPr id="1170" name="进群交流"/>
          <p:cNvSpPr/>
          <p:nvPr/>
        </p:nvSpPr>
        <p:spPr>
          <a:xfrm>
            <a:off x="16569055" y="4193540"/>
            <a:ext cx="3429000" cy="1270000"/>
          </a:xfrm>
          <a:prstGeom prst="rect">
            <a:avLst/>
          </a:prstGeom>
          <a:solidFill>
            <a:schemeClr val="accent1">
              <a:hueOff val="114395"/>
              <a:lumOff val="-24964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5000" b="0">
                <a:solidFill>
                  <a:srgbClr val="FFFFFF"/>
                </a:solidFill>
              </a:defRPr>
            </a:lvl1pPr>
          </a:lstStyle>
          <a:p>
            <a:pPr algn="ctr">
              <a:defRPr>
                <a:solidFill>
                  <a:srgbClr val="5E5E5E"/>
                </a:solidFill>
              </a:defRPr>
            </a:pPr>
            <a:r>
              <a:rPr>
                <a:solidFill>
                  <a:srgbClr val="FFFFFF"/>
                </a:solidFill>
              </a:rPr>
              <a:t>进群交流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 rot="0">
            <a:off x="15553055" y="10099675"/>
            <a:ext cx="5461000" cy="876300"/>
            <a:chOff x="24493" y="16357"/>
            <a:chExt cx="8600" cy="1380"/>
          </a:xfrm>
        </p:grpSpPr>
        <p:sp>
          <p:nvSpPr>
            <p:cNvPr id="1172" name="微信 / 企业微信扫码进群"/>
            <p:cNvSpPr txBox="1"/>
            <p:nvPr/>
          </p:nvSpPr>
          <p:spPr>
            <a:xfrm>
              <a:off x="25277" y="16628"/>
              <a:ext cx="7033" cy="83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50800" tIns="50800" rIns="50800" bIns="50800" numCol="1" anchor="t">
              <a:spAutoFit/>
            </a:bodyPr>
            <a:lstStyle>
              <a:lvl1pPr defTabSz="1828800">
                <a:defRPr>
                  <a:solidFill>
                    <a:srgbClr val="5E5E5E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defRPr>
              </a:lvl1pPr>
            </a:lstStyle>
            <a:p>
              <a:pPr algn="ctr"/>
              <a:r>
                <a:rPr sz="2800">
                  <a:latin typeface="PingFang SC Regular" panose="020B0300000000000000" charset="-122"/>
                  <a:ea typeface="PingFang SC Regular" panose="020B0300000000000000" charset="-122"/>
                  <a:cs typeface="PingFang SC Regular" panose="020B0300000000000000" charset="-122"/>
                </a:rPr>
                <a:t>微信 / 企业微信扫码进群</a:t>
              </a:r>
              <a:endParaRPr sz="2800">
                <a:latin typeface="PingFang SC Regular" panose="020B0300000000000000" charset="-122"/>
                <a:ea typeface="PingFang SC Regular" panose="020B0300000000000000" charset="-122"/>
                <a:cs typeface="PingFang SC Regular" panose="020B0300000000000000" charset="-122"/>
              </a:endParaRPr>
            </a:p>
          </p:txBody>
        </p:sp>
        <p:pic>
          <p:nvPicPr>
            <p:cNvPr id="1171" name="微信 / 企业微信扫码进群 微信 / 企业微信扫码进群" descr="微信 / 企业微信扫码进群 微信 / 企业微信扫码进群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4493" y="16357"/>
              <a:ext cx="8600" cy="1380"/>
            </a:xfrm>
            <a:prstGeom prst="rect">
              <a:avLst/>
            </a:prstGeom>
            <a:effectLst/>
          </p:spPr>
        </p:pic>
      </p:grpSp>
      <p:pic>
        <p:nvPicPr>
          <p:cNvPr id="5" name="图片 4" descr="截屏2023-07-05 14.15.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1800" y="6304915"/>
            <a:ext cx="2718004" cy="2700000"/>
          </a:xfrm>
          <a:prstGeom prst="rect">
            <a:avLst/>
          </a:prstGeom>
        </p:spPr>
      </p:pic>
      <p:pic>
        <p:nvPicPr>
          <p:cNvPr id="2" name="图片 1" descr="官网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75200" y="6304915"/>
            <a:ext cx="2700000" cy="270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文本框 5"/>
          <p:cNvSpPr txBox="1"/>
          <p:nvPr/>
        </p:nvSpPr>
        <p:spPr>
          <a:xfrm>
            <a:off x="7839291" y="5877559"/>
            <a:ext cx="8705419" cy="1960881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indent="0" defTabSz="1828800">
              <a:defRPr sz="12000" b="1">
                <a:solidFill>
                  <a:srgbClr val="5E5E5E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t>THANK</a:t>
            </a:r>
            <a:r>
              <a:t> </a:t>
            </a:r>
            <a:r>
              <a:t>YOU</a:t>
            </a:r>
          </a:p>
        </p:txBody>
      </p:sp>
      <p:pic>
        <p:nvPicPr>
          <p:cNvPr id="595" name="Picture 103" descr="Picture 103"/>
          <p:cNvPicPr>
            <a:picLocks noChangeAspect="1"/>
          </p:cNvPicPr>
          <p:nvPr/>
        </p:nvPicPr>
        <p:blipFill>
          <a:blip r:embed="rId1"/>
          <a:srcRect l="3610" t="3209" r="3610" b="3209"/>
          <a:stretch>
            <a:fillRect/>
          </a:stretch>
        </p:blipFill>
        <p:spPr>
          <a:xfrm>
            <a:off x="16971409" y="9454462"/>
            <a:ext cx="2876870" cy="287475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96" name="文本框 13"/>
          <p:cNvSpPr txBox="1"/>
          <p:nvPr/>
        </p:nvSpPr>
        <p:spPr>
          <a:xfrm>
            <a:off x="9110245" y="9689336"/>
            <a:ext cx="4889501" cy="716179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indent="0" defTabSz="1828800">
              <a:defRPr sz="3600">
                <a:solidFill>
                  <a:srgbClr val="5E5E5E"/>
                </a:solidFill>
              </a:defRPr>
            </a:lvl1pPr>
          </a:lstStyle>
          <a:p>
            <a:r>
              <a:t>www.fit2cloud.com</a:t>
            </a:r>
          </a:p>
        </p:txBody>
      </p:sp>
      <p:sp>
        <p:nvSpPr>
          <p:cNvPr id="597" name="文本框 13"/>
          <p:cNvSpPr txBox="1"/>
          <p:nvPr/>
        </p:nvSpPr>
        <p:spPr>
          <a:xfrm>
            <a:off x="9794006" y="10487908"/>
            <a:ext cx="3073401" cy="728981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indent="0" defTabSz="1828800">
              <a:defRPr sz="36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400-052-0755</a:t>
            </a:r>
          </a:p>
        </p:txBody>
      </p:sp>
      <p:sp>
        <p:nvSpPr>
          <p:cNvPr id="598" name="电话"/>
          <p:cNvSpPr/>
          <p:nvPr/>
        </p:nvSpPr>
        <p:spPr>
          <a:xfrm>
            <a:off x="9245765" y="10598331"/>
            <a:ext cx="508109" cy="508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9" h="21372" extrusionOk="0">
                <a:moveTo>
                  <a:pt x="4456" y="0"/>
                </a:moveTo>
                <a:cubicBezTo>
                  <a:pt x="4319" y="3"/>
                  <a:pt x="4182" y="47"/>
                  <a:pt x="4065" y="134"/>
                </a:cubicBezTo>
                <a:lnTo>
                  <a:pt x="2615" y="1212"/>
                </a:lnTo>
                <a:lnTo>
                  <a:pt x="6378" y="6378"/>
                </a:lnTo>
                <a:lnTo>
                  <a:pt x="7829" y="5299"/>
                </a:lnTo>
                <a:cubicBezTo>
                  <a:pt x="8140" y="5067"/>
                  <a:pt x="8206" y="4624"/>
                  <a:pt x="7975" y="4311"/>
                </a:cubicBezTo>
                <a:lnTo>
                  <a:pt x="5072" y="311"/>
                </a:lnTo>
                <a:cubicBezTo>
                  <a:pt x="4920" y="104"/>
                  <a:pt x="4686" y="-4"/>
                  <a:pt x="4456" y="0"/>
                </a:cubicBezTo>
                <a:close/>
                <a:moveTo>
                  <a:pt x="2209" y="1514"/>
                </a:moveTo>
                <a:cubicBezTo>
                  <a:pt x="2209" y="1514"/>
                  <a:pt x="-223" y="3454"/>
                  <a:pt x="16" y="7120"/>
                </a:cubicBezTo>
                <a:cubicBezTo>
                  <a:pt x="16" y="7120"/>
                  <a:pt x="1473" y="11065"/>
                  <a:pt x="5867" y="15478"/>
                </a:cubicBezTo>
                <a:cubicBezTo>
                  <a:pt x="10261" y="19891"/>
                  <a:pt x="14189" y="21356"/>
                  <a:pt x="14189" y="21356"/>
                </a:cubicBezTo>
                <a:cubicBezTo>
                  <a:pt x="17838" y="21596"/>
                  <a:pt x="19772" y="19154"/>
                  <a:pt x="19772" y="19154"/>
                </a:cubicBezTo>
                <a:lnTo>
                  <a:pt x="14628" y="15374"/>
                </a:lnTo>
                <a:cubicBezTo>
                  <a:pt x="13735" y="16397"/>
                  <a:pt x="12393" y="16575"/>
                  <a:pt x="11402" y="15580"/>
                </a:cubicBezTo>
                <a:lnTo>
                  <a:pt x="5767" y="9920"/>
                </a:lnTo>
                <a:cubicBezTo>
                  <a:pt x="4776" y="8925"/>
                  <a:pt x="4954" y="7577"/>
                  <a:pt x="5972" y="6680"/>
                </a:cubicBezTo>
                <a:lnTo>
                  <a:pt x="2209" y="1514"/>
                </a:lnTo>
                <a:close/>
                <a:moveTo>
                  <a:pt x="16463" y="13230"/>
                </a:moveTo>
                <a:cubicBezTo>
                  <a:pt x="16285" y="13257"/>
                  <a:pt x="16117" y="13351"/>
                  <a:pt x="16002" y="13508"/>
                </a:cubicBezTo>
                <a:lnTo>
                  <a:pt x="14929" y="14965"/>
                </a:lnTo>
                <a:lnTo>
                  <a:pt x="20071" y="18746"/>
                </a:lnTo>
                <a:lnTo>
                  <a:pt x="21146" y="17289"/>
                </a:lnTo>
                <a:cubicBezTo>
                  <a:pt x="21377" y="16976"/>
                  <a:pt x="21297" y="16523"/>
                  <a:pt x="20968" y="16278"/>
                </a:cubicBezTo>
                <a:lnTo>
                  <a:pt x="16985" y="13361"/>
                </a:lnTo>
                <a:cubicBezTo>
                  <a:pt x="16829" y="13245"/>
                  <a:pt x="16641" y="13204"/>
                  <a:pt x="16463" y="13230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indent="0"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599" name="图像" descr="图像"/>
          <p:cNvPicPr/>
          <p:nvPr/>
        </p:nvPicPr>
        <p:blipFill>
          <a:blip r:embed="rId2"/>
          <a:stretch>
            <a:fillRect/>
          </a:stretch>
        </p:blipFill>
        <p:spPr>
          <a:xfrm>
            <a:off x="19848355" y="9456645"/>
            <a:ext cx="2882901" cy="28702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00" name="文本框 15"/>
          <p:cNvSpPr txBox="1"/>
          <p:nvPr/>
        </p:nvSpPr>
        <p:spPr>
          <a:xfrm>
            <a:off x="6364899" y="11216888"/>
            <a:ext cx="10380193" cy="1325881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indent="0" defTabSz="1828800">
              <a:defRPr sz="32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  北京 </a:t>
            </a:r>
            <a:r>
              <a:t>·</a:t>
            </a:r>
            <a:r>
              <a:t> 上海 </a:t>
            </a:r>
            <a:r>
              <a:t>·</a:t>
            </a:r>
            <a:r>
              <a:t> 深圳 </a:t>
            </a:r>
            <a:r>
              <a:t>·</a:t>
            </a:r>
            <a:r>
              <a:t> 广州 </a:t>
            </a:r>
            <a:r>
              <a:t>·</a:t>
            </a:r>
            <a:r>
              <a:t> 南京 </a:t>
            </a:r>
            <a:r>
              <a:t>· </a:t>
            </a:r>
            <a:r>
              <a:t>杭州 </a:t>
            </a:r>
            <a:r>
              <a:t>· </a:t>
            </a:r>
            <a:r>
              <a:t>苏州 </a:t>
            </a:r>
            <a:r>
              <a:t>· 武汉</a:t>
            </a:r>
          </a:p>
          <a:p>
            <a:pPr indent="0" defTabSz="1828800">
              <a:defRPr sz="32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成都 · 西安 · 长沙 · 济南 · 青岛 · 郑州 · 厦门 · 合肥 · 重庆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融入 DevOps"/>
          <p:cNvSpPr txBox="1"/>
          <p:nvPr/>
        </p:nvSpPr>
        <p:spPr>
          <a:xfrm>
            <a:off x="1534795" y="665480"/>
            <a:ext cx="8329295" cy="104902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endParaRPr lang="zh-CN" sz="6000" dirty="0"/>
          </a:p>
        </p:txBody>
      </p:sp>
      <p:sp>
        <p:nvSpPr>
          <p:cNvPr id="230" name="矩形"/>
          <p:cNvSpPr/>
          <p:nvPr/>
        </p:nvSpPr>
        <p:spPr>
          <a:xfrm>
            <a:off x="-21273" y="13408"/>
            <a:ext cx="7112001" cy="2422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1" name="数据可视化对企业的价值"/>
          <p:cNvSpPr txBox="1"/>
          <p:nvPr/>
        </p:nvSpPr>
        <p:spPr>
          <a:xfrm>
            <a:off x="16510" y="255905"/>
            <a:ext cx="4695190" cy="95567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r>
              <a:rPr lang="zh-CN" sz="5400"/>
              <a:t>他们都在用</a:t>
            </a:r>
            <a:endParaRPr lang="zh-CN" sz="5400"/>
          </a:p>
        </p:txBody>
      </p:sp>
      <p:pic>
        <p:nvPicPr>
          <p:cNvPr id="19" name="图片 18" descr="上海商学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3220" y="9277985"/>
            <a:ext cx="5633720" cy="1546225"/>
          </a:xfrm>
          <a:prstGeom prst="rect">
            <a:avLst/>
          </a:prstGeom>
        </p:spPr>
      </p:pic>
      <p:pic>
        <p:nvPicPr>
          <p:cNvPr id="16" name="图片 15" descr="苏州健雄职业技术学院"/>
          <p:cNvPicPr>
            <a:picLocks noChangeAspect="1"/>
          </p:cNvPicPr>
          <p:nvPr/>
        </p:nvPicPr>
        <p:blipFill>
          <a:blip r:embed="rId2"/>
          <a:srcRect r="10791"/>
          <a:stretch>
            <a:fillRect/>
          </a:stretch>
        </p:blipFill>
        <p:spPr>
          <a:xfrm>
            <a:off x="12624435" y="9163120"/>
            <a:ext cx="10193020" cy="1661160"/>
          </a:xfrm>
          <a:prstGeom prst="rect">
            <a:avLst/>
          </a:prstGeom>
        </p:spPr>
      </p:pic>
      <p:pic>
        <p:nvPicPr>
          <p:cNvPr id="6" name="图片 5" descr="2159503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  <p:pic>
        <p:nvPicPr>
          <p:cNvPr id="37" name="图片 36" descr="华师大@0.33x@0.33x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43175" y="3113405"/>
            <a:ext cx="7593965" cy="2336800"/>
          </a:xfrm>
          <a:prstGeom prst="rect">
            <a:avLst/>
          </a:prstGeom>
        </p:spPr>
      </p:pic>
      <p:pic>
        <p:nvPicPr>
          <p:cNvPr id="3" name="图片 2" descr="安徽信息工程学院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903220" y="6560185"/>
            <a:ext cx="8181975" cy="1607820"/>
          </a:xfrm>
          <a:prstGeom prst="rect">
            <a:avLst/>
          </a:prstGeom>
        </p:spPr>
      </p:pic>
      <p:pic>
        <p:nvPicPr>
          <p:cNvPr id="15" name="图片 14" descr="/Users/lixuejun/Library/Containers/com.kingsoft.wpsoffice.mac/Data/tmp/photoeditapp/20240227152757/temp.pngte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624435" y="3113405"/>
            <a:ext cx="8037204" cy="1980000"/>
          </a:xfrm>
          <a:prstGeom prst="rect">
            <a:avLst/>
          </a:prstGeom>
        </p:spPr>
      </p:pic>
      <p:pic>
        <p:nvPicPr>
          <p:cNvPr id="22" name="图片 21" descr="/private/var/folders/3w/sds23qm57psf3g28b0lstwzc0000gn/T/com.kingsoft.wpsoffice.mac/photoedit2/20231017164303/temp.pngte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2624435" y="6287840"/>
            <a:ext cx="9124950" cy="16808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/Users/lixuejun/Desktop/飞致云/高校推广开源项目/资料/DataEase/课堂风采/飞致云+李学军 2023-06-06 15.49.34.jpeg飞致云+李学军 2023-06-06 15.49.34"/>
          <p:cNvPicPr>
            <a:picLocks noChangeAspect="1"/>
          </p:cNvPicPr>
          <p:nvPr/>
        </p:nvPicPr>
        <p:blipFill>
          <a:blip r:embed="rId1">
            <a:lum bright="24000"/>
          </a:blip>
          <a:srcRect/>
          <a:stretch>
            <a:fillRect/>
          </a:stretch>
        </p:blipFill>
        <p:spPr>
          <a:xfrm>
            <a:off x="3693160" y="2773998"/>
            <a:ext cx="5956300" cy="3346450"/>
          </a:xfrm>
          <a:prstGeom prst="rect">
            <a:avLst/>
          </a:prstGeom>
        </p:spPr>
      </p:pic>
      <p:pic>
        <p:nvPicPr>
          <p:cNvPr id="5" name="图片 4" descr="/Users/lixuejun/Desktop/飞致云/高校推广开源项目/资料/DataEase/课堂风采/飞致云+李学军 2023-06-06 15.48.55.jpeg飞致云+李学军 2023-06-06 15.48.55"/>
          <p:cNvPicPr>
            <a:picLocks noChangeAspect="1"/>
          </p:cNvPicPr>
          <p:nvPr/>
        </p:nvPicPr>
        <p:blipFill>
          <a:blip r:embed="rId2">
            <a:lum bright="24000"/>
          </a:blip>
          <a:srcRect/>
          <a:stretch>
            <a:fillRect/>
          </a:stretch>
        </p:blipFill>
        <p:spPr>
          <a:xfrm>
            <a:off x="15069185" y="2839085"/>
            <a:ext cx="5871210" cy="3298825"/>
          </a:xfrm>
          <a:prstGeom prst="rect">
            <a:avLst/>
          </a:prstGeom>
        </p:spPr>
      </p:pic>
      <p:sp>
        <p:nvSpPr>
          <p:cNvPr id="86" name="Freeform 5"/>
          <p:cNvSpPr>
            <a:spLocks noEditPoints="1"/>
          </p:cNvSpPr>
          <p:nvPr/>
        </p:nvSpPr>
        <p:spPr bwMode="auto">
          <a:xfrm>
            <a:off x="10607797" y="3149608"/>
            <a:ext cx="700910" cy="2214773"/>
          </a:xfrm>
          <a:custGeom>
            <a:avLst/>
            <a:gdLst>
              <a:gd name="T0" fmla="*/ 412 w 463"/>
              <a:gd name="T1" fmla="*/ 379 h 1470"/>
              <a:gd name="T2" fmla="*/ 323 w 463"/>
              <a:gd name="T3" fmla="*/ 262 h 1470"/>
              <a:gd name="T4" fmla="*/ 285 w 463"/>
              <a:gd name="T5" fmla="*/ 285 h 1470"/>
              <a:gd name="T6" fmla="*/ 267 w 463"/>
              <a:gd name="T7" fmla="*/ 261 h 1470"/>
              <a:gd name="T8" fmla="*/ 184 w 463"/>
              <a:gd name="T9" fmla="*/ 204 h 1470"/>
              <a:gd name="T10" fmla="*/ 217 w 463"/>
              <a:gd name="T11" fmla="*/ 229 h 1470"/>
              <a:gd name="T12" fmla="*/ 275 w 463"/>
              <a:gd name="T13" fmla="*/ 231 h 1470"/>
              <a:gd name="T14" fmla="*/ 275 w 463"/>
              <a:gd name="T15" fmla="*/ 231 h 1470"/>
              <a:gd name="T16" fmla="*/ 280 w 463"/>
              <a:gd name="T17" fmla="*/ 213 h 1470"/>
              <a:gd name="T18" fmla="*/ 313 w 463"/>
              <a:gd name="T19" fmla="*/ 121 h 1470"/>
              <a:gd name="T20" fmla="*/ 312 w 463"/>
              <a:gd name="T21" fmla="*/ 65 h 1470"/>
              <a:gd name="T22" fmla="*/ 194 w 463"/>
              <a:gd name="T23" fmla="*/ 42 h 1470"/>
              <a:gd name="T24" fmla="*/ 186 w 463"/>
              <a:gd name="T25" fmla="*/ 51 h 1470"/>
              <a:gd name="T26" fmla="*/ 175 w 463"/>
              <a:gd name="T27" fmla="*/ 119 h 1470"/>
              <a:gd name="T28" fmla="*/ 178 w 463"/>
              <a:gd name="T29" fmla="*/ 165 h 1470"/>
              <a:gd name="T30" fmla="*/ 181 w 463"/>
              <a:gd name="T31" fmla="*/ 201 h 1470"/>
              <a:gd name="T32" fmla="*/ 175 w 463"/>
              <a:gd name="T33" fmla="*/ 217 h 1470"/>
              <a:gd name="T34" fmla="*/ 79 w 463"/>
              <a:gd name="T35" fmla="*/ 333 h 1470"/>
              <a:gd name="T36" fmla="*/ 104 w 463"/>
              <a:gd name="T37" fmla="*/ 477 h 1470"/>
              <a:gd name="T38" fmla="*/ 99 w 463"/>
              <a:gd name="T39" fmla="*/ 610 h 1470"/>
              <a:gd name="T40" fmla="*/ 85 w 463"/>
              <a:gd name="T41" fmla="*/ 763 h 1470"/>
              <a:gd name="T42" fmla="*/ 69 w 463"/>
              <a:gd name="T43" fmla="*/ 975 h 1470"/>
              <a:gd name="T44" fmla="*/ 8 w 463"/>
              <a:gd name="T45" fmla="*/ 1383 h 1470"/>
              <a:gd name="T46" fmla="*/ 11 w 463"/>
              <a:gd name="T47" fmla="*/ 1423 h 1470"/>
              <a:gd name="T48" fmla="*/ 108 w 463"/>
              <a:gd name="T49" fmla="*/ 1468 h 1470"/>
              <a:gd name="T50" fmla="*/ 96 w 463"/>
              <a:gd name="T51" fmla="*/ 1398 h 1470"/>
              <a:gd name="T52" fmla="*/ 153 w 463"/>
              <a:gd name="T53" fmla="*/ 1231 h 1470"/>
              <a:gd name="T54" fmla="*/ 220 w 463"/>
              <a:gd name="T55" fmla="*/ 1100 h 1470"/>
              <a:gd name="T56" fmla="*/ 215 w 463"/>
              <a:gd name="T57" fmla="*/ 1363 h 1470"/>
              <a:gd name="T58" fmla="*/ 242 w 463"/>
              <a:gd name="T59" fmla="*/ 1391 h 1470"/>
              <a:gd name="T60" fmla="*/ 297 w 463"/>
              <a:gd name="T61" fmla="*/ 1388 h 1470"/>
              <a:gd name="T62" fmla="*/ 429 w 463"/>
              <a:gd name="T63" fmla="*/ 1397 h 1470"/>
              <a:gd name="T64" fmla="*/ 342 w 463"/>
              <a:gd name="T65" fmla="*/ 1344 h 1470"/>
              <a:gd name="T66" fmla="*/ 316 w 463"/>
              <a:gd name="T67" fmla="*/ 1300 h 1470"/>
              <a:gd name="T68" fmla="*/ 337 w 463"/>
              <a:gd name="T69" fmla="*/ 1080 h 1470"/>
              <a:gd name="T70" fmla="*/ 376 w 463"/>
              <a:gd name="T71" fmla="*/ 792 h 1470"/>
              <a:gd name="T72" fmla="*/ 388 w 463"/>
              <a:gd name="T73" fmla="*/ 747 h 1470"/>
              <a:gd name="T74" fmla="*/ 359 w 463"/>
              <a:gd name="T75" fmla="*/ 534 h 1470"/>
              <a:gd name="T76" fmla="*/ 385 w 463"/>
              <a:gd name="T77" fmla="*/ 500 h 1470"/>
              <a:gd name="T78" fmla="*/ 454 w 463"/>
              <a:gd name="T79" fmla="*/ 422 h 1470"/>
              <a:gd name="T80" fmla="*/ 330 w 463"/>
              <a:gd name="T81" fmla="*/ 437 h 1470"/>
              <a:gd name="T82" fmla="*/ 327 w 463"/>
              <a:gd name="T83" fmla="*/ 411 h 1470"/>
              <a:gd name="T84" fmla="*/ 311 w 463"/>
              <a:gd name="T85" fmla="*/ 458 h 1470"/>
              <a:gd name="T86" fmla="*/ 353 w 463"/>
              <a:gd name="T87" fmla="*/ 483 h 1470"/>
              <a:gd name="T88" fmla="*/ 350 w 463"/>
              <a:gd name="T89" fmla="*/ 540 h 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1470">
                <a:moveTo>
                  <a:pt x="454" y="422"/>
                </a:moveTo>
                <a:cubicBezTo>
                  <a:pt x="448" y="394"/>
                  <a:pt x="430" y="395"/>
                  <a:pt x="412" y="379"/>
                </a:cubicBezTo>
                <a:cubicBezTo>
                  <a:pt x="395" y="363"/>
                  <a:pt x="381" y="350"/>
                  <a:pt x="379" y="321"/>
                </a:cubicBezTo>
                <a:cubicBezTo>
                  <a:pt x="376" y="291"/>
                  <a:pt x="344" y="267"/>
                  <a:pt x="323" y="262"/>
                </a:cubicBezTo>
                <a:cubicBezTo>
                  <a:pt x="304" y="258"/>
                  <a:pt x="286" y="248"/>
                  <a:pt x="281" y="246"/>
                </a:cubicBezTo>
                <a:cubicBezTo>
                  <a:pt x="280" y="254"/>
                  <a:pt x="283" y="272"/>
                  <a:pt x="285" y="285"/>
                </a:cubicBezTo>
                <a:cubicBezTo>
                  <a:pt x="284" y="286"/>
                  <a:pt x="282" y="284"/>
                  <a:pt x="281" y="281"/>
                </a:cubicBezTo>
                <a:cubicBezTo>
                  <a:pt x="274" y="266"/>
                  <a:pt x="272" y="258"/>
                  <a:pt x="267" y="261"/>
                </a:cubicBezTo>
                <a:cubicBezTo>
                  <a:pt x="263" y="263"/>
                  <a:pt x="260" y="273"/>
                  <a:pt x="257" y="282"/>
                </a:cubicBezTo>
                <a:cubicBezTo>
                  <a:pt x="241" y="262"/>
                  <a:pt x="203" y="221"/>
                  <a:pt x="184" y="204"/>
                </a:cubicBezTo>
                <a:cubicBezTo>
                  <a:pt x="185" y="202"/>
                  <a:pt x="187" y="200"/>
                  <a:pt x="189" y="199"/>
                </a:cubicBezTo>
                <a:cubicBezTo>
                  <a:pt x="194" y="208"/>
                  <a:pt x="205" y="223"/>
                  <a:pt x="217" y="229"/>
                </a:cubicBezTo>
                <a:cubicBezTo>
                  <a:pt x="232" y="237"/>
                  <a:pt x="266" y="257"/>
                  <a:pt x="266" y="257"/>
                </a:cubicBezTo>
                <a:cubicBezTo>
                  <a:pt x="266" y="257"/>
                  <a:pt x="273" y="241"/>
                  <a:pt x="275" y="231"/>
                </a:cubicBezTo>
                <a:cubicBezTo>
                  <a:pt x="275" y="230"/>
                  <a:pt x="275" y="230"/>
                  <a:pt x="275" y="230"/>
                </a:cubicBezTo>
                <a:cubicBezTo>
                  <a:pt x="275" y="231"/>
                  <a:pt x="275" y="231"/>
                  <a:pt x="275" y="231"/>
                </a:cubicBezTo>
                <a:cubicBezTo>
                  <a:pt x="275" y="230"/>
                  <a:pt x="275" y="228"/>
                  <a:pt x="275" y="227"/>
                </a:cubicBezTo>
                <a:cubicBezTo>
                  <a:pt x="275" y="220"/>
                  <a:pt x="273" y="215"/>
                  <a:pt x="280" y="213"/>
                </a:cubicBezTo>
                <a:cubicBezTo>
                  <a:pt x="288" y="211"/>
                  <a:pt x="299" y="185"/>
                  <a:pt x="302" y="169"/>
                </a:cubicBezTo>
                <a:cubicBezTo>
                  <a:pt x="306" y="153"/>
                  <a:pt x="306" y="139"/>
                  <a:pt x="313" y="121"/>
                </a:cubicBezTo>
                <a:cubicBezTo>
                  <a:pt x="321" y="104"/>
                  <a:pt x="320" y="87"/>
                  <a:pt x="312" y="65"/>
                </a:cubicBezTo>
                <a:cubicBezTo>
                  <a:pt x="312" y="65"/>
                  <a:pt x="312" y="65"/>
                  <a:pt x="312" y="65"/>
                </a:cubicBezTo>
                <a:cubicBezTo>
                  <a:pt x="300" y="14"/>
                  <a:pt x="277" y="28"/>
                  <a:pt x="277" y="28"/>
                </a:cubicBezTo>
                <a:cubicBezTo>
                  <a:pt x="246" y="0"/>
                  <a:pt x="210" y="26"/>
                  <a:pt x="194" y="42"/>
                </a:cubicBezTo>
                <a:cubicBezTo>
                  <a:pt x="194" y="42"/>
                  <a:pt x="194" y="42"/>
                  <a:pt x="193" y="42"/>
                </a:cubicBezTo>
                <a:cubicBezTo>
                  <a:pt x="190" y="44"/>
                  <a:pt x="188" y="47"/>
                  <a:pt x="186" y="51"/>
                </a:cubicBezTo>
                <a:cubicBezTo>
                  <a:pt x="186" y="51"/>
                  <a:pt x="186" y="51"/>
                  <a:pt x="186" y="51"/>
                </a:cubicBezTo>
                <a:cubicBezTo>
                  <a:pt x="171" y="73"/>
                  <a:pt x="175" y="119"/>
                  <a:pt x="175" y="119"/>
                </a:cubicBezTo>
                <a:cubicBezTo>
                  <a:pt x="175" y="119"/>
                  <a:pt x="173" y="120"/>
                  <a:pt x="171" y="131"/>
                </a:cubicBezTo>
                <a:cubicBezTo>
                  <a:pt x="170" y="142"/>
                  <a:pt x="175" y="159"/>
                  <a:pt x="178" y="165"/>
                </a:cubicBezTo>
                <a:cubicBezTo>
                  <a:pt x="180" y="171"/>
                  <a:pt x="185" y="172"/>
                  <a:pt x="186" y="177"/>
                </a:cubicBezTo>
                <a:cubicBezTo>
                  <a:pt x="186" y="177"/>
                  <a:pt x="184" y="189"/>
                  <a:pt x="181" y="201"/>
                </a:cubicBezTo>
                <a:cubicBezTo>
                  <a:pt x="181" y="201"/>
                  <a:pt x="181" y="201"/>
                  <a:pt x="180" y="201"/>
                </a:cubicBezTo>
                <a:cubicBezTo>
                  <a:pt x="179" y="203"/>
                  <a:pt x="181" y="206"/>
                  <a:pt x="175" y="217"/>
                </a:cubicBezTo>
                <a:cubicBezTo>
                  <a:pt x="166" y="231"/>
                  <a:pt x="153" y="236"/>
                  <a:pt x="121" y="253"/>
                </a:cubicBezTo>
                <a:cubicBezTo>
                  <a:pt x="90" y="269"/>
                  <a:pt x="82" y="302"/>
                  <a:pt x="79" y="333"/>
                </a:cubicBezTo>
                <a:cubicBezTo>
                  <a:pt x="76" y="365"/>
                  <a:pt x="71" y="389"/>
                  <a:pt x="76" y="396"/>
                </a:cubicBezTo>
                <a:cubicBezTo>
                  <a:pt x="81" y="403"/>
                  <a:pt x="93" y="443"/>
                  <a:pt x="104" y="477"/>
                </a:cubicBezTo>
                <a:cubicBezTo>
                  <a:pt x="116" y="510"/>
                  <a:pt x="111" y="549"/>
                  <a:pt x="109" y="564"/>
                </a:cubicBezTo>
                <a:cubicBezTo>
                  <a:pt x="107" y="578"/>
                  <a:pt x="98" y="591"/>
                  <a:pt x="99" y="610"/>
                </a:cubicBezTo>
                <a:cubicBezTo>
                  <a:pt x="100" y="629"/>
                  <a:pt x="98" y="648"/>
                  <a:pt x="95" y="677"/>
                </a:cubicBezTo>
                <a:cubicBezTo>
                  <a:pt x="93" y="705"/>
                  <a:pt x="76" y="759"/>
                  <a:pt x="85" y="763"/>
                </a:cubicBezTo>
                <a:cubicBezTo>
                  <a:pt x="93" y="768"/>
                  <a:pt x="96" y="767"/>
                  <a:pt x="96" y="780"/>
                </a:cubicBezTo>
                <a:cubicBezTo>
                  <a:pt x="96" y="793"/>
                  <a:pt x="90" y="876"/>
                  <a:pt x="69" y="975"/>
                </a:cubicBezTo>
                <a:cubicBezTo>
                  <a:pt x="48" y="1075"/>
                  <a:pt x="16" y="1296"/>
                  <a:pt x="9" y="1338"/>
                </a:cubicBezTo>
                <a:cubicBezTo>
                  <a:pt x="2" y="1379"/>
                  <a:pt x="8" y="1383"/>
                  <a:pt x="8" y="1383"/>
                </a:cubicBezTo>
                <a:cubicBezTo>
                  <a:pt x="8" y="1383"/>
                  <a:pt x="8" y="1386"/>
                  <a:pt x="4" y="1398"/>
                </a:cubicBezTo>
                <a:cubicBezTo>
                  <a:pt x="0" y="1410"/>
                  <a:pt x="4" y="1418"/>
                  <a:pt x="11" y="1423"/>
                </a:cubicBezTo>
                <a:cubicBezTo>
                  <a:pt x="18" y="1428"/>
                  <a:pt x="19" y="1438"/>
                  <a:pt x="34" y="1449"/>
                </a:cubicBezTo>
                <a:cubicBezTo>
                  <a:pt x="48" y="1460"/>
                  <a:pt x="90" y="1470"/>
                  <a:pt x="108" y="1468"/>
                </a:cubicBezTo>
                <a:cubicBezTo>
                  <a:pt x="126" y="1466"/>
                  <a:pt x="121" y="1460"/>
                  <a:pt x="120" y="1442"/>
                </a:cubicBezTo>
                <a:cubicBezTo>
                  <a:pt x="119" y="1424"/>
                  <a:pt x="96" y="1398"/>
                  <a:pt x="96" y="1398"/>
                </a:cubicBezTo>
                <a:cubicBezTo>
                  <a:pt x="96" y="1398"/>
                  <a:pt x="95" y="1393"/>
                  <a:pt x="101" y="1390"/>
                </a:cubicBezTo>
                <a:cubicBezTo>
                  <a:pt x="107" y="1386"/>
                  <a:pt x="132" y="1306"/>
                  <a:pt x="153" y="1231"/>
                </a:cubicBezTo>
                <a:cubicBezTo>
                  <a:pt x="175" y="1157"/>
                  <a:pt x="214" y="1022"/>
                  <a:pt x="214" y="1022"/>
                </a:cubicBezTo>
                <a:cubicBezTo>
                  <a:pt x="214" y="1022"/>
                  <a:pt x="217" y="1061"/>
                  <a:pt x="220" y="1100"/>
                </a:cubicBezTo>
                <a:cubicBezTo>
                  <a:pt x="222" y="1139"/>
                  <a:pt x="224" y="1267"/>
                  <a:pt x="220" y="1300"/>
                </a:cubicBezTo>
                <a:cubicBezTo>
                  <a:pt x="215" y="1333"/>
                  <a:pt x="215" y="1363"/>
                  <a:pt x="215" y="1363"/>
                </a:cubicBezTo>
                <a:cubicBezTo>
                  <a:pt x="215" y="1363"/>
                  <a:pt x="215" y="1367"/>
                  <a:pt x="215" y="1378"/>
                </a:cubicBezTo>
                <a:cubicBezTo>
                  <a:pt x="215" y="1389"/>
                  <a:pt x="223" y="1389"/>
                  <a:pt x="242" y="1391"/>
                </a:cubicBezTo>
                <a:cubicBezTo>
                  <a:pt x="261" y="1393"/>
                  <a:pt x="287" y="1392"/>
                  <a:pt x="287" y="1392"/>
                </a:cubicBezTo>
                <a:cubicBezTo>
                  <a:pt x="287" y="1392"/>
                  <a:pt x="286" y="1383"/>
                  <a:pt x="297" y="1388"/>
                </a:cubicBezTo>
                <a:cubicBezTo>
                  <a:pt x="307" y="1392"/>
                  <a:pt x="329" y="1403"/>
                  <a:pt x="349" y="1403"/>
                </a:cubicBezTo>
                <a:cubicBezTo>
                  <a:pt x="369" y="1403"/>
                  <a:pt x="429" y="1412"/>
                  <a:pt x="429" y="1397"/>
                </a:cubicBezTo>
                <a:cubicBezTo>
                  <a:pt x="429" y="1382"/>
                  <a:pt x="406" y="1376"/>
                  <a:pt x="385" y="1376"/>
                </a:cubicBezTo>
                <a:cubicBezTo>
                  <a:pt x="365" y="1376"/>
                  <a:pt x="342" y="1344"/>
                  <a:pt x="342" y="1344"/>
                </a:cubicBezTo>
                <a:cubicBezTo>
                  <a:pt x="342" y="1344"/>
                  <a:pt x="342" y="1344"/>
                  <a:pt x="348" y="1340"/>
                </a:cubicBezTo>
                <a:cubicBezTo>
                  <a:pt x="353" y="1337"/>
                  <a:pt x="320" y="1312"/>
                  <a:pt x="316" y="1300"/>
                </a:cubicBezTo>
                <a:cubicBezTo>
                  <a:pt x="311" y="1288"/>
                  <a:pt x="312" y="1286"/>
                  <a:pt x="316" y="1257"/>
                </a:cubicBezTo>
                <a:cubicBezTo>
                  <a:pt x="319" y="1229"/>
                  <a:pt x="327" y="1136"/>
                  <a:pt x="337" y="1080"/>
                </a:cubicBezTo>
                <a:cubicBezTo>
                  <a:pt x="346" y="1023"/>
                  <a:pt x="358" y="968"/>
                  <a:pt x="365" y="920"/>
                </a:cubicBezTo>
                <a:cubicBezTo>
                  <a:pt x="372" y="871"/>
                  <a:pt x="376" y="792"/>
                  <a:pt x="376" y="792"/>
                </a:cubicBezTo>
                <a:cubicBezTo>
                  <a:pt x="376" y="792"/>
                  <a:pt x="380" y="791"/>
                  <a:pt x="387" y="785"/>
                </a:cubicBezTo>
                <a:cubicBezTo>
                  <a:pt x="394" y="779"/>
                  <a:pt x="392" y="764"/>
                  <a:pt x="388" y="747"/>
                </a:cubicBezTo>
                <a:cubicBezTo>
                  <a:pt x="385" y="729"/>
                  <a:pt x="380" y="656"/>
                  <a:pt x="377" y="621"/>
                </a:cubicBezTo>
                <a:cubicBezTo>
                  <a:pt x="373" y="586"/>
                  <a:pt x="359" y="534"/>
                  <a:pt x="359" y="534"/>
                </a:cubicBezTo>
                <a:cubicBezTo>
                  <a:pt x="359" y="534"/>
                  <a:pt x="370" y="529"/>
                  <a:pt x="377" y="522"/>
                </a:cubicBezTo>
                <a:cubicBezTo>
                  <a:pt x="384" y="516"/>
                  <a:pt x="385" y="500"/>
                  <a:pt x="385" y="500"/>
                </a:cubicBezTo>
                <a:cubicBezTo>
                  <a:pt x="385" y="500"/>
                  <a:pt x="428" y="504"/>
                  <a:pt x="446" y="496"/>
                </a:cubicBezTo>
                <a:cubicBezTo>
                  <a:pt x="463" y="489"/>
                  <a:pt x="460" y="450"/>
                  <a:pt x="454" y="422"/>
                </a:cubicBezTo>
                <a:close/>
                <a:moveTo>
                  <a:pt x="311" y="458"/>
                </a:moveTo>
                <a:cubicBezTo>
                  <a:pt x="311" y="458"/>
                  <a:pt x="330" y="452"/>
                  <a:pt x="330" y="437"/>
                </a:cubicBezTo>
                <a:cubicBezTo>
                  <a:pt x="330" y="421"/>
                  <a:pt x="315" y="411"/>
                  <a:pt x="308" y="410"/>
                </a:cubicBezTo>
                <a:cubicBezTo>
                  <a:pt x="301" y="410"/>
                  <a:pt x="313" y="399"/>
                  <a:pt x="327" y="411"/>
                </a:cubicBezTo>
                <a:cubicBezTo>
                  <a:pt x="342" y="423"/>
                  <a:pt x="353" y="475"/>
                  <a:pt x="353" y="475"/>
                </a:cubicBezTo>
                <a:cubicBezTo>
                  <a:pt x="353" y="475"/>
                  <a:pt x="323" y="463"/>
                  <a:pt x="311" y="458"/>
                </a:cubicBezTo>
                <a:close/>
                <a:moveTo>
                  <a:pt x="350" y="540"/>
                </a:moveTo>
                <a:cubicBezTo>
                  <a:pt x="350" y="540"/>
                  <a:pt x="352" y="500"/>
                  <a:pt x="353" y="483"/>
                </a:cubicBezTo>
                <a:cubicBezTo>
                  <a:pt x="362" y="531"/>
                  <a:pt x="362" y="531"/>
                  <a:pt x="362" y="531"/>
                </a:cubicBezTo>
                <a:lnTo>
                  <a:pt x="350" y="54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>
            <a:defPPr>
              <a:defRPr lang="id-ID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cs typeface="+mn-ea"/>
              <a:sym typeface="+mn-lt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11336385" y="3654016"/>
            <a:ext cx="2750820" cy="8299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p>
            <a:pPr algn="ctr"/>
            <a:r>
              <a:rPr lang="zh-CN" altLang="en-US" sz="4800" b="1">
                <a:solidFill>
                  <a:srgbClr val="0060BF"/>
                </a:solidFill>
                <a:cs typeface="+mn-ea"/>
                <a:sym typeface="+mn-lt"/>
              </a:rPr>
              <a:t>课堂教学</a:t>
            </a:r>
            <a:endParaRPr lang="zh-CN" altLang="en-US" sz="4800" b="1">
              <a:solidFill>
                <a:srgbClr val="0060BF"/>
              </a:solidFill>
              <a:cs typeface="+mn-ea"/>
              <a:sym typeface="+mn-lt"/>
            </a:endParaRPr>
          </a:p>
        </p:txBody>
      </p:sp>
      <p:pic>
        <p:nvPicPr>
          <p:cNvPr id="24" name="IM 24" descr="/Users/lixuejun/Desktop/飞致云/高校推广开源项目/资料/DataEase/课堂风采/飞致云+李学军 2023-06-06 15.49.14.jpeg飞致云+李学军 2023-06-06 15.49.14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695700" y="7874318"/>
            <a:ext cx="5953760" cy="3345180"/>
          </a:xfrm>
          <a:prstGeom prst="rect">
            <a:avLst/>
          </a:prstGeom>
        </p:spPr>
      </p:pic>
      <p:pic>
        <p:nvPicPr>
          <p:cNvPr id="22" name="IM 22" descr="/Users/lixuejun/Desktop/飞致云/高校推广开源项目/资料/DataEase/课堂风采/飞致云+李学军 2023-06-06 15.48.59.jpeg飞致云+李学军 2023-06-06 15.48.59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5072360" y="7938135"/>
            <a:ext cx="5850255" cy="3286760"/>
          </a:xfrm>
          <a:prstGeom prst="rect">
            <a:avLst/>
          </a:prstGeom>
        </p:spPr>
      </p:pic>
      <p:sp>
        <p:nvSpPr>
          <p:cNvPr id="85" name="Freeform 4"/>
          <p:cNvSpPr>
            <a:spLocks noEditPoints="1"/>
          </p:cNvSpPr>
          <p:nvPr/>
        </p:nvSpPr>
        <p:spPr bwMode="auto">
          <a:xfrm>
            <a:off x="10536114" y="8117538"/>
            <a:ext cx="734785" cy="2290704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>
            <a:defPPr>
              <a:defRPr lang="id-ID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28400" y="8909368"/>
            <a:ext cx="2957830" cy="8299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ctr"/>
            <a:r>
              <a:rPr lang="zh-CN" altLang="en-US" sz="4800" b="1">
                <a:solidFill>
                  <a:srgbClr val="0060BF"/>
                </a:solidFill>
                <a:cs typeface="+mn-ea"/>
                <a:sym typeface="+mn-lt"/>
              </a:rPr>
              <a:t>线下</a:t>
            </a:r>
            <a:r>
              <a:rPr lang="zh-CN" altLang="en-US" sz="4800" b="1">
                <a:solidFill>
                  <a:srgbClr val="0060BF"/>
                </a:solidFill>
                <a:cs typeface="+mn-ea"/>
                <a:sym typeface="+mn-lt"/>
              </a:rPr>
              <a:t>指导</a:t>
            </a:r>
            <a:endParaRPr lang="zh-CN" altLang="en-US" sz="4800" b="1">
              <a:solidFill>
                <a:srgbClr val="0060BF"/>
              </a:solidFill>
              <a:cs typeface="+mn-ea"/>
              <a:sym typeface="+mn-lt"/>
            </a:endParaRPr>
          </a:p>
        </p:txBody>
      </p:sp>
      <p:sp>
        <p:nvSpPr>
          <p:cNvPr id="230" name="矩形"/>
          <p:cNvSpPr/>
          <p:nvPr/>
        </p:nvSpPr>
        <p:spPr>
          <a:xfrm>
            <a:off x="-21273" y="13408"/>
            <a:ext cx="7112001" cy="2422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1" name="数据可视化对企业的价值"/>
          <p:cNvSpPr txBox="1"/>
          <p:nvPr/>
        </p:nvSpPr>
        <p:spPr>
          <a:xfrm>
            <a:off x="16510" y="255905"/>
            <a:ext cx="6715760" cy="95567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r>
              <a:rPr lang="zh-CN" sz="5400"/>
              <a:t>课堂风采展览</a:t>
            </a:r>
            <a:endParaRPr lang="zh-CN" sz="5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bldLvl="0" animBg="1"/>
      <p:bldP spid="106" grpId="1"/>
      <p:bldP spid="6" grpId="1"/>
      <p:bldP spid="85" grpId="1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Dataease 快速安装与在线文档"/>
          <p:cNvSpPr txBox="1"/>
          <p:nvPr/>
        </p:nvSpPr>
        <p:spPr>
          <a:xfrm>
            <a:off x="7991567" y="2524000"/>
            <a:ext cx="11635685" cy="1104900"/>
          </a:xfrm>
          <a:prstGeom prst="rect">
            <a:avLst/>
          </a:prstGeom>
          <a:ln w="12700">
            <a:miter lim="400000"/>
          </a:ln>
        </p:spPr>
        <p:txBody>
          <a:bodyPr lIns="91438" tIns="91438" rIns="91438" bIns="91438">
            <a:spAutoFit/>
          </a:bodyPr>
          <a:lstStyle>
            <a:lvl1pPr indent="0" defTabSz="1828800">
              <a:defRPr sz="6000" b="1">
                <a:solidFill>
                  <a:srgbClr val="535353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rPr lang="zh-CN" altLang="en-US" b="0">
                <a:latin typeface="Trebuchet MS Bold" panose="020B0603020202020204" charset="0"/>
                <a:sym typeface="+mn-ea"/>
              </a:rPr>
              <a:t>写在</a:t>
            </a:r>
            <a:r>
              <a:rPr lang="zh-CN" altLang="en-US" b="0">
                <a:latin typeface="Trebuchet MS Bold" panose="020B0603020202020204" charset="0"/>
                <a:sym typeface="+mn-ea"/>
              </a:rPr>
              <a:t>前面</a:t>
            </a:r>
            <a:endParaRPr lang="zh-CN" altLang="en-US" b="0">
              <a:latin typeface="Trebuchet MS Bold" panose="020B0603020202020204" charset="0"/>
              <a:sym typeface="+mn-ea"/>
            </a:endParaRPr>
          </a:p>
        </p:txBody>
      </p:sp>
      <p:sp>
        <p:nvSpPr>
          <p:cNvPr id="205" name="DataEase 功能架构介绍"/>
          <p:cNvSpPr txBox="1"/>
          <p:nvPr/>
        </p:nvSpPr>
        <p:spPr>
          <a:xfrm>
            <a:off x="7993543" y="5308079"/>
            <a:ext cx="11631733" cy="1104900"/>
          </a:xfrm>
          <a:prstGeom prst="rect">
            <a:avLst/>
          </a:prstGeom>
          <a:ln w="12700">
            <a:miter lim="400000"/>
          </a:ln>
        </p:spPr>
        <p:txBody>
          <a:bodyPr lIns="91438" tIns="91438" rIns="91438" bIns="91438">
            <a:spAutoFit/>
          </a:bodyPr>
          <a:lstStyle>
            <a:lvl1pPr indent="0" defTabSz="1828800">
              <a:defRPr sz="6000">
                <a:solidFill>
                  <a:srgbClr val="535353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rPr b="1">
                <a:latin typeface="Times New Roman Bold" panose="02020603050405020304" charset="0"/>
                <a:cs typeface="Times New Roman Bold" panose="02020603050405020304" charset="0"/>
              </a:rPr>
              <a:t>DataEase</a:t>
            </a:r>
            <a:r>
              <a:rPr b="1">
                <a:latin typeface="Trebuchet MS Bold" panose="020B0603020202020204" charset="0"/>
                <a:cs typeface="Trebuchet MS Bold" panose="020B0603020202020204" charset="0"/>
              </a:rPr>
              <a:t> 开源项目介绍</a:t>
            </a:r>
            <a:endParaRPr b="1">
              <a:latin typeface="Trebuchet MS Bold" panose="020B0603020202020204" charset="0"/>
              <a:cs typeface="Trebuchet MS Bold" panose="020B0603020202020204" charset="0"/>
            </a:endParaRPr>
          </a:p>
        </p:txBody>
      </p:sp>
      <p:sp>
        <p:nvSpPr>
          <p:cNvPr id="206" name="DataEase 数据分析与仪表板制作实战"/>
          <p:cNvSpPr txBox="1"/>
          <p:nvPr/>
        </p:nvSpPr>
        <p:spPr>
          <a:xfrm>
            <a:off x="8030827" y="8050832"/>
            <a:ext cx="11635685" cy="1104900"/>
          </a:xfrm>
          <a:prstGeom prst="rect">
            <a:avLst/>
          </a:prstGeom>
          <a:ln w="12700">
            <a:miter lim="400000"/>
          </a:ln>
        </p:spPr>
        <p:txBody>
          <a:bodyPr lIns="91438" tIns="91438" rIns="91438" bIns="91438">
            <a:spAutoFit/>
          </a:bodyPr>
          <a:lstStyle>
            <a:lvl1pPr indent="0" defTabSz="1828800">
              <a:defRPr sz="6000">
                <a:solidFill>
                  <a:srgbClr val="535353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rPr lang="zh-CN">
                <a:sym typeface="+mn-ea"/>
              </a:rPr>
              <a:t>高校合作计划</a:t>
            </a:r>
            <a:endParaRPr lang="zh-CN">
              <a:sym typeface="+mn-ea"/>
            </a:endParaRPr>
          </a:p>
        </p:txBody>
      </p:sp>
      <p:sp>
        <p:nvSpPr>
          <p:cNvPr id="207" name="DataEase 数据分析与仪表板制作实战"/>
          <p:cNvSpPr txBox="1"/>
          <p:nvPr/>
        </p:nvSpPr>
        <p:spPr>
          <a:xfrm>
            <a:off x="8030827" y="10793586"/>
            <a:ext cx="11635685" cy="1104900"/>
          </a:xfrm>
          <a:prstGeom prst="rect">
            <a:avLst/>
          </a:prstGeom>
          <a:ln w="12700">
            <a:miter lim="400000"/>
          </a:ln>
        </p:spPr>
        <p:txBody>
          <a:bodyPr lIns="91438" tIns="91438" rIns="91438" bIns="91438">
            <a:spAutoFit/>
          </a:bodyPr>
          <a:lstStyle>
            <a:lvl1pPr indent="0" defTabSz="1828800">
              <a:defRPr sz="6000">
                <a:solidFill>
                  <a:srgbClr val="535353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rPr lang="zh-CN">
                <a:sym typeface="+mn-ea"/>
              </a:rPr>
              <a:t>实验课程建设方案</a:t>
            </a:r>
            <a:endParaRPr lang="zh-CN">
              <a:sym typeface="+mn-ea"/>
            </a:endParaRPr>
          </a:p>
        </p:txBody>
      </p:sp>
      <p:sp>
        <p:nvSpPr>
          <p:cNvPr id="208" name="1"/>
          <p:cNvSpPr/>
          <p:nvPr/>
        </p:nvSpPr>
        <p:spPr>
          <a:xfrm>
            <a:off x="4717488" y="1770660"/>
            <a:ext cx="2550950" cy="2612849"/>
          </a:xfrm>
          <a:prstGeom prst="diamond">
            <a:avLst/>
          </a:prstGeom>
          <a:solidFill>
            <a:srgbClr val="535353"/>
          </a:solidFill>
          <a:ln w="12700">
            <a:solidFill>
              <a:srgbClr val="FFFFFF"/>
            </a:solidFill>
            <a:miter lim="400000"/>
          </a:ln>
        </p:spPr>
        <p:txBody>
          <a:bodyPr tIns="91439" bIns="91439" anchor="ctr"/>
          <a:lstStyle>
            <a:lvl1pPr indent="0" algn="ctr" defTabSz="914400">
              <a:defRPr sz="10000" b="1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1</a:t>
            </a:r>
          </a:p>
        </p:txBody>
      </p:sp>
      <p:sp>
        <p:nvSpPr>
          <p:cNvPr id="209" name="线条"/>
          <p:cNvSpPr/>
          <p:nvPr/>
        </p:nvSpPr>
        <p:spPr>
          <a:xfrm>
            <a:off x="7978397" y="3956599"/>
            <a:ext cx="11369892" cy="1"/>
          </a:xfrm>
          <a:prstGeom prst="line">
            <a:avLst/>
          </a:prstGeom>
          <a:ln w="25400">
            <a:solidFill>
              <a:srgbClr val="5E5E5E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indent="0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10" name="2"/>
          <p:cNvSpPr/>
          <p:nvPr/>
        </p:nvSpPr>
        <p:spPr>
          <a:xfrm>
            <a:off x="4717488" y="4534755"/>
            <a:ext cx="2550950" cy="2612849"/>
          </a:xfrm>
          <a:prstGeom prst="diamond">
            <a:avLst/>
          </a:prstGeom>
          <a:solidFill>
            <a:srgbClr val="0A7BE0"/>
          </a:solidFill>
          <a:ln w="12700">
            <a:miter lim="400000"/>
          </a:ln>
        </p:spPr>
        <p:txBody>
          <a:bodyPr tIns="91439" bIns="91439" anchor="ctr"/>
          <a:lstStyle>
            <a:lvl1pPr indent="0" algn="ctr" defTabSz="914400">
              <a:defRPr sz="100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2</a:t>
            </a:r>
          </a:p>
        </p:txBody>
      </p:sp>
      <p:sp>
        <p:nvSpPr>
          <p:cNvPr id="211" name="3"/>
          <p:cNvSpPr/>
          <p:nvPr/>
        </p:nvSpPr>
        <p:spPr>
          <a:xfrm>
            <a:off x="4754772" y="7298849"/>
            <a:ext cx="2550951" cy="2612849"/>
          </a:xfrm>
          <a:prstGeom prst="diamond">
            <a:avLst/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>
            <a:lvl1pPr indent="0" algn="ctr" defTabSz="914400">
              <a:defRPr sz="100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3</a:t>
            </a:r>
          </a:p>
        </p:txBody>
      </p:sp>
      <p:sp>
        <p:nvSpPr>
          <p:cNvPr id="212" name="4"/>
          <p:cNvSpPr/>
          <p:nvPr/>
        </p:nvSpPr>
        <p:spPr>
          <a:xfrm>
            <a:off x="4754772" y="10062944"/>
            <a:ext cx="2550951" cy="2612849"/>
          </a:xfrm>
          <a:prstGeom prst="diamond">
            <a:avLst/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>
            <a:lvl1pPr indent="0" algn="ctr" defTabSz="914400">
              <a:defRPr sz="100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4</a:t>
            </a:r>
          </a:p>
        </p:txBody>
      </p:sp>
      <p:sp>
        <p:nvSpPr>
          <p:cNvPr id="213" name="线条"/>
          <p:cNvSpPr/>
          <p:nvPr/>
        </p:nvSpPr>
        <p:spPr>
          <a:xfrm>
            <a:off x="7993543" y="6749071"/>
            <a:ext cx="11369893" cy="1"/>
          </a:xfrm>
          <a:prstGeom prst="line">
            <a:avLst/>
          </a:prstGeom>
          <a:ln w="25400">
            <a:solidFill>
              <a:srgbClr val="5E5E5E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indent="0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14" name="线条"/>
          <p:cNvSpPr/>
          <p:nvPr/>
        </p:nvSpPr>
        <p:spPr>
          <a:xfrm>
            <a:off x="8030827" y="9541543"/>
            <a:ext cx="11369893" cy="1"/>
          </a:xfrm>
          <a:prstGeom prst="line">
            <a:avLst/>
          </a:prstGeom>
          <a:ln w="25400">
            <a:solidFill>
              <a:srgbClr val="5E5E5E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indent="0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15" name="线条"/>
          <p:cNvSpPr/>
          <p:nvPr/>
        </p:nvSpPr>
        <p:spPr>
          <a:xfrm>
            <a:off x="8030827" y="12127163"/>
            <a:ext cx="11369893" cy="1"/>
          </a:xfrm>
          <a:prstGeom prst="line">
            <a:avLst/>
          </a:prstGeom>
          <a:ln w="25400">
            <a:solidFill>
              <a:srgbClr val="5E5E5E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indent="0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DataEase可以帮助用户快速分析业务数据并洞察其趋势，为企业的业务改进与优化提供支持。DataEase支持丰富的数据源连接，能够通过拖拉拽的方式快速制作图表，并且可以方便地与他人进行分享。"/>
          <p:cNvSpPr txBox="1"/>
          <p:nvPr/>
        </p:nvSpPr>
        <p:spPr>
          <a:xfrm>
            <a:off x="2062922" y="9162335"/>
            <a:ext cx="20258156" cy="240982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marL="48260" marR="859155" indent="-48260" defTabSz="457200">
              <a:defRPr sz="5000">
                <a:solidFill>
                  <a:srgbClr val="5E5E5E"/>
                </a:solidFill>
              </a:defRPr>
            </a:lvl1pPr>
          </a:lstStyle>
          <a:p>
            <a:r>
              <a:rPr>
                <a:latin typeface="Times New Roman Regular" panose="02020603050405020304" charset="0"/>
                <a:cs typeface="Times New Roman Regular" panose="02020603050405020304" charset="0"/>
              </a:rPr>
              <a:t>DataEase</a:t>
            </a:r>
            <a:r>
              <a:rPr lang="en-US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t>可以帮助用户快速分析业务数据并洞察其趋势，为企业的业务改进与优化提供支持。</a:t>
            </a:r>
            <a:r>
              <a:rPr>
                <a:latin typeface="Times New Roman Regular" panose="02020603050405020304" charset="0"/>
                <a:cs typeface="Times New Roman Regular" panose="02020603050405020304" charset="0"/>
              </a:rPr>
              <a:t>DataEase</a:t>
            </a:r>
            <a:r>
              <a:rPr lang="en-US"/>
              <a:t> </a:t>
            </a:r>
            <a:r>
              <a:t>支持丰富的数据源连接，能够通过拖拉拽的方式快速制作图表，并且可以方便地与他人进行分享。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71" name="人人可用的…"/>
          <p:cNvSpPr txBox="1"/>
          <p:nvPr/>
        </p:nvSpPr>
        <p:spPr>
          <a:xfrm>
            <a:off x="3246758" y="3267511"/>
            <a:ext cx="17890484" cy="49022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48260" marR="859155" indent="-48260" algn="ctr" defTabSz="457200">
              <a:defRPr sz="15000" b="1" spc="2250">
                <a:solidFill>
                  <a:schemeClr val="accent1"/>
                </a:solidFill>
              </a:defRPr>
            </a:pPr>
            <a:r>
              <a:t>人人可用的</a:t>
            </a:r>
          </a:p>
          <a:p>
            <a:pPr marL="48260" marR="859155" indent="-48260" algn="ctr" defTabSz="457200">
              <a:defRPr sz="12000" b="1">
                <a:solidFill>
                  <a:schemeClr val="accent1"/>
                </a:solidFill>
              </a:defRPr>
            </a:pPr>
            <a:r>
              <a:t>开源数据可视化分析工具</a:t>
            </a:r>
          </a:p>
        </p:txBody>
      </p:sp>
      <p:sp>
        <p:nvSpPr>
          <p:cNvPr id="272" name="矩形"/>
          <p:cNvSpPr/>
          <p:nvPr/>
        </p:nvSpPr>
        <p:spPr>
          <a:xfrm>
            <a:off x="-21273" y="13408"/>
            <a:ext cx="7734301" cy="2422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3" name="DataEase 开源项目的使命"/>
          <p:cNvSpPr txBox="1"/>
          <p:nvPr/>
        </p:nvSpPr>
        <p:spPr>
          <a:xfrm>
            <a:off x="16827" y="255654"/>
            <a:ext cx="7731886" cy="95590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r>
              <a:rPr>
                <a:latin typeface="Times New Roman Bold" panose="02020603050405020304" charset="0"/>
                <a:ea typeface="方正黑体简体" panose="02010601030101010101" charset="-122"/>
                <a:cs typeface="Times New Roman Bold" panose="02020603050405020304" charset="0"/>
              </a:rPr>
              <a:t>DataEase</a:t>
            </a:r>
            <a:r>
              <a:rPr>
                <a:latin typeface="方正黑体简体" panose="02010601030101010101" charset="-122"/>
                <a:ea typeface="方正黑体简体" panose="02010601030101010101" charset="-122"/>
                <a:cs typeface="方正黑体简体" panose="02010601030101010101" charset="-122"/>
              </a:rPr>
              <a:t> 开源项目的使命</a:t>
            </a:r>
            <a:endParaRPr>
              <a:latin typeface="方正黑体简体" panose="02010601030101010101" charset="-122"/>
              <a:ea typeface="方正黑体简体" panose="02010601030101010101" charset="-122"/>
              <a:cs typeface="方正黑体简体" panose="02010601030101010101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2021 年 6 月 28 日发布，发布三个月内两次登顶 GitHub Trending 榜单；…"/>
          <p:cNvSpPr txBox="1"/>
          <p:nvPr/>
        </p:nvSpPr>
        <p:spPr>
          <a:xfrm>
            <a:off x="838618" y="8015084"/>
            <a:ext cx="9543982" cy="3740354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marL="499745" indent="-499745">
              <a:buSzPct val="145000"/>
              <a:buChar char="•"/>
              <a:defRPr sz="4900">
                <a:solidFill>
                  <a:srgbClr val="5E5E5E"/>
                </a:solidFill>
              </a:defRPr>
            </a:pPr>
            <a:r>
              <a:t>2021 年 6 月 28 日发布，发布三个月内两次登顶 GitHub Trending 榜单；</a:t>
            </a:r>
          </a:p>
          <a:p>
            <a:pPr marL="499745" indent="-499745">
              <a:buSzPct val="145000"/>
              <a:buChar char="•"/>
              <a:defRPr sz="4900">
                <a:solidFill>
                  <a:srgbClr val="5E5E5E"/>
                </a:solidFill>
              </a:defRPr>
            </a:pPr>
            <a:r>
              <a:t>日均下载安装次数超过 100 次。</a:t>
            </a:r>
          </a:p>
        </p:txBody>
      </p:sp>
      <p:sp>
        <p:nvSpPr>
          <p:cNvPr id="276" name="注：GitHub Star 数量统计截止至 2023 年 6 月 1 日。"/>
          <p:cNvSpPr txBox="1"/>
          <p:nvPr/>
        </p:nvSpPr>
        <p:spPr>
          <a:xfrm>
            <a:off x="17336602" y="12624986"/>
            <a:ext cx="6166069" cy="538481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marL="457200" indent="-457200" defTabSz="457200">
              <a:lnSpc>
                <a:spcPct val="120000"/>
              </a:lnSpc>
              <a:defRPr sz="20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注：GitHub Star 数量统计截止至 2023 年 6 月 1 日。</a:t>
            </a:r>
          </a:p>
        </p:txBody>
      </p:sp>
      <p:sp>
        <p:nvSpPr>
          <p:cNvPr id="277" name="星形"/>
          <p:cNvSpPr/>
          <p:nvPr/>
        </p:nvSpPr>
        <p:spPr>
          <a:xfrm>
            <a:off x="5699309" y="6344349"/>
            <a:ext cx="797405" cy="758377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5E5E5E"/>
          </a:solidFill>
          <a:ln w="12700">
            <a:miter lim="400000"/>
          </a:ln>
        </p:spPr>
        <p:txBody>
          <a:bodyPr tIns="91439" bIns="91439" anchor="ctr"/>
          <a:lstStyle/>
          <a:p>
            <a:pPr indent="0"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8" name="Star"/>
          <p:cNvSpPr txBox="1"/>
          <p:nvPr/>
        </p:nvSpPr>
        <p:spPr>
          <a:xfrm>
            <a:off x="6605030" y="6365397"/>
            <a:ext cx="1049482" cy="716281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indent="0" defTabSz="1828800">
              <a:defRPr sz="3600" b="1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Star</a:t>
            </a:r>
          </a:p>
        </p:txBody>
      </p:sp>
      <p:sp>
        <p:nvSpPr>
          <p:cNvPr id="279" name="线条"/>
          <p:cNvSpPr/>
          <p:nvPr/>
        </p:nvSpPr>
        <p:spPr>
          <a:xfrm flipV="1">
            <a:off x="7775528" y="6365397"/>
            <a:ext cx="1" cy="716281"/>
          </a:xfrm>
          <a:prstGeom prst="line">
            <a:avLst/>
          </a:prstGeom>
          <a:ln w="25400">
            <a:solidFill>
              <a:srgbClr val="5E5E5E"/>
            </a:solidFill>
            <a:miter/>
          </a:ln>
        </p:spPr>
        <p:txBody>
          <a:bodyPr tIns="91439" bIns="91439"/>
          <a:lstStyle/>
          <a:p>
            <a:pPr indent="0"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0" name="11,300+"/>
          <p:cNvSpPr txBox="1"/>
          <p:nvPr/>
        </p:nvSpPr>
        <p:spPr>
          <a:xfrm>
            <a:off x="7896543" y="6365397"/>
            <a:ext cx="1970803" cy="716281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indent="0" defTabSz="1828800">
              <a:defRPr sz="3600" b="1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11,300+</a:t>
            </a:r>
          </a:p>
        </p:txBody>
      </p:sp>
      <p:sp>
        <p:nvSpPr>
          <p:cNvPr id="281" name="线条"/>
          <p:cNvSpPr/>
          <p:nvPr/>
        </p:nvSpPr>
        <p:spPr>
          <a:xfrm>
            <a:off x="838618" y="7637727"/>
            <a:ext cx="9243058" cy="1"/>
          </a:xfrm>
          <a:prstGeom prst="line">
            <a:avLst/>
          </a:prstGeom>
          <a:ln w="25400">
            <a:solidFill>
              <a:srgbClr val="5E5E5E">
                <a:alpha val="50000"/>
              </a:srgbClr>
            </a:solidFill>
            <a:prstDash val="sysDot"/>
            <a:miter lim="400000"/>
          </a:ln>
        </p:spPr>
        <p:txBody>
          <a:bodyPr tIns="91439" bIns="91439"/>
          <a:lstStyle/>
          <a:p>
            <a:pPr indent="0"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2" name="线条"/>
          <p:cNvSpPr/>
          <p:nvPr/>
        </p:nvSpPr>
        <p:spPr>
          <a:xfrm>
            <a:off x="838618" y="12115370"/>
            <a:ext cx="9243058" cy="1"/>
          </a:xfrm>
          <a:prstGeom prst="line">
            <a:avLst/>
          </a:prstGeom>
          <a:ln w="25400">
            <a:solidFill>
              <a:srgbClr val="5E5E5E">
                <a:alpha val="50000"/>
              </a:srgbClr>
            </a:solidFill>
            <a:prstDash val="sysDot"/>
            <a:miter lim="400000"/>
          </a:ln>
        </p:spPr>
        <p:txBody>
          <a:bodyPr tIns="91439" bIns="91439"/>
          <a:lstStyle/>
          <a:p>
            <a:pPr indent="0"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83" name="github-logo.png" descr="github-logo.png"/>
          <p:cNvPicPr>
            <a:picLocks noChangeAspect="1"/>
          </p:cNvPicPr>
          <p:nvPr/>
        </p:nvPicPr>
        <p:blipFill>
          <a:blip r:embed="rId1"/>
          <a:srcRect t="32614" b="34394"/>
          <a:stretch>
            <a:fillRect/>
          </a:stretch>
        </p:blipFill>
        <p:spPr>
          <a:xfrm>
            <a:off x="1320839" y="6201647"/>
            <a:ext cx="3317911" cy="10946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4" name="DataEase-01.png" descr="DataEas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290" y="4281292"/>
            <a:ext cx="6140637" cy="15824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85" name="矩形"/>
          <p:cNvSpPr/>
          <p:nvPr/>
        </p:nvSpPr>
        <p:spPr>
          <a:xfrm>
            <a:off x="-21273" y="13408"/>
            <a:ext cx="6921501" cy="2422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6" name="DataEase 开源项目概览"/>
          <p:cNvSpPr txBox="1"/>
          <p:nvPr/>
        </p:nvSpPr>
        <p:spPr>
          <a:xfrm>
            <a:off x="16827" y="255654"/>
            <a:ext cx="6924559" cy="95590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r>
              <a:rPr>
                <a:latin typeface="Times New Roman Bold" panose="02020603050405020304" charset="0"/>
                <a:ea typeface="方正黑体简体" panose="02010601030101010101" charset="-122"/>
                <a:cs typeface="Times New Roman Bold" panose="02020603050405020304" charset="0"/>
              </a:rPr>
              <a:t>DataEase </a:t>
            </a:r>
            <a:r>
              <a:rPr>
                <a:latin typeface="方正黑体简体" panose="02010601030101010101" charset="-122"/>
                <a:ea typeface="方正黑体简体" panose="02010601030101010101" charset="-122"/>
                <a:cs typeface="方正黑体简体" panose="02010601030101010101" charset="-122"/>
              </a:rPr>
              <a:t>开源项目概览</a:t>
            </a:r>
            <a:endParaRPr>
              <a:latin typeface="方正黑体简体" panose="02010601030101010101" charset="-122"/>
              <a:ea typeface="方正黑体简体" panose="02010601030101010101" charset="-122"/>
              <a:cs typeface="方正黑体简体" panose="02010601030101010101" charset="-122"/>
            </a:endParaRPr>
          </a:p>
        </p:txBody>
      </p:sp>
      <p:pic>
        <p:nvPicPr>
          <p:cNvPr id="28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712" y="4335744"/>
            <a:ext cx="13353342" cy="814885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矩形"/>
          <p:cNvSpPr/>
          <p:nvPr/>
        </p:nvSpPr>
        <p:spPr>
          <a:xfrm>
            <a:off x="1521745" y="3776157"/>
            <a:ext cx="21124900" cy="8680009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 indent="0" algn="ctr" defTabSz="825500">
              <a:defRPr sz="3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342" name="数据源"/>
          <p:cNvSpPr txBox="1"/>
          <p:nvPr/>
        </p:nvSpPr>
        <p:spPr>
          <a:xfrm>
            <a:off x="3205234" y="11348644"/>
            <a:ext cx="1765301" cy="812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solidFill>
                  <a:srgbClr val="5E5E5E"/>
                </a:solidFill>
              </a:defRPr>
            </a:lvl1pPr>
          </a:lstStyle>
          <a:p>
            <a:r>
              <a:t>数据源</a:t>
            </a:r>
          </a:p>
        </p:txBody>
      </p:sp>
      <p:sp>
        <p:nvSpPr>
          <p:cNvPr id="343" name="数据集"/>
          <p:cNvSpPr txBox="1"/>
          <p:nvPr/>
        </p:nvSpPr>
        <p:spPr>
          <a:xfrm>
            <a:off x="9133179" y="11348644"/>
            <a:ext cx="1765301" cy="812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solidFill>
                  <a:srgbClr val="5E5E5E"/>
                </a:solidFill>
              </a:defRPr>
            </a:lvl1pPr>
          </a:lstStyle>
          <a:p>
            <a:r>
              <a:t>数据集</a:t>
            </a:r>
          </a:p>
        </p:txBody>
      </p:sp>
      <p:sp>
        <p:nvSpPr>
          <p:cNvPr id="344" name="仪表板"/>
          <p:cNvSpPr txBox="1"/>
          <p:nvPr/>
        </p:nvSpPr>
        <p:spPr>
          <a:xfrm>
            <a:off x="17258493" y="11348644"/>
            <a:ext cx="1765301" cy="812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solidFill>
                  <a:srgbClr val="5E5E5E"/>
                </a:solidFill>
              </a:defRPr>
            </a:lvl1pPr>
          </a:lstStyle>
          <a:p>
            <a:r>
              <a:t>仪表板</a:t>
            </a:r>
          </a:p>
        </p:txBody>
      </p:sp>
      <p:sp>
        <p:nvSpPr>
          <p:cNvPr id="345" name="矩形"/>
          <p:cNvSpPr/>
          <p:nvPr/>
        </p:nvSpPr>
        <p:spPr>
          <a:xfrm>
            <a:off x="2292781" y="4376224"/>
            <a:ext cx="3590206" cy="6583671"/>
          </a:xfrm>
          <a:prstGeom prst="rect">
            <a:avLst/>
          </a:prstGeom>
          <a:solidFill>
            <a:srgbClr val="FFFFFF"/>
          </a:solidFill>
          <a:ln w="635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 indent="0" algn="ctr" defTabSz="825500">
              <a:defRPr sz="3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346" name="数据源 1"/>
          <p:cNvSpPr/>
          <p:nvPr/>
        </p:nvSpPr>
        <p:spPr>
          <a:xfrm>
            <a:off x="2496264" y="4542378"/>
            <a:ext cx="3183240" cy="10922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3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数据源 1</a:t>
            </a:r>
          </a:p>
        </p:txBody>
      </p:sp>
      <p:sp>
        <p:nvSpPr>
          <p:cNvPr id="347" name="数据源 2"/>
          <p:cNvSpPr/>
          <p:nvPr/>
        </p:nvSpPr>
        <p:spPr>
          <a:xfrm>
            <a:off x="2496264" y="6254123"/>
            <a:ext cx="3187701" cy="10922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3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数据源 2</a:t>
            </a:r>
          </a:p>
        </p:txBody>
      </p:sp>
      <p:sp>
        <p:nvSpPr>
          <p:cNvPr id="348" name="数据源 3"/>
          <p:cNvSpPr/>
          <p:nvPr/>
        </p:nvSpPr>
        <p:spPr>
          <a:xfrm>
            <a:off x="2496264" y="7965868"/>
            <a:ext cx="3187701" cy="10922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3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数据源 3</a:t>
            </a:r>
          </a:p>
        </p:txBody>
      </p:sp>
      <p:sp>
        <p:nvSpPr>
          <p:cNvPr id="349" name="数据源 n"/>
          <p:cNvSpPr/>
          <p:nvPr/>
        </p:nvSpPr>
        <p:spPr>
          <a:xfrm>
            <a:off x="2496264" y="9677612"/>
            <a:ext cx="3187701" cy="10922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3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数据源 n</a:t>
            </a:r>
          </a:p>
        </p:txBody>
      </p:sp>
      <p:sp>
        <p:nvSpPr>
          <p:cNvPr id="350" name="…"/>
          <p:cNvSpPr txBox="1"/>
          <p:nvPr/>
        </p:nvSpPr>
        <p:spPr>
          <a:xfrm>
            <a:off x="4028958" y="8969168"/>
            <a:ext cx="560449" cy="622301"/>
          </a:xfrm>
          <a:prstGeom prst="rect">
            <a:avLst/>
          </a:prstGeom>
          <a:ln w="12700">
            <a:miter lim="400000"/>
          </a:ln>
        </p:spPr>
        <p:txBody>
          <a:bodyPr vert="eaVert" wrap="none" lIns="50800" tIns="50800" rIns="50800" bIns="50800" anchor="ctr">
            <a:spAutoFit/>
          </a:bodyPr>
          <a:lstStyle>
            <a:lvl1pPr>
              <a:defRPr sz="3000" b="1">
                <a:solidFill>
                  <a:schemeClr val="accent1"/>
                </a:solidFill>
              </a:defRPr>
            </a:lvl1pPr>
          </a:lstStyle>
          <a:p>
            <a:r>
              <a:t>…</a:t>
            </a:r>
          </a:p>
        </p:txBody>
      </p:sp>
      <p:sp>
        <p:nvSpPr>
          <p:cNvPr id="351" name="矩形"/>
          <p:cNvSpPr/>
          <p:nvPr/>
        </p:nvSpPr>
        <p:spPr>
          <a:xfrm>
            <a:off x="8218779" y="4376224"/>
            <a:ext cx="3594101" cy="6578601"/>
          </a:xfrm>
          <a:prstGeom prst="rect">
            <a:avLst/>
          </a:prstGeom>
          <a:solidFill>
            <a:srgbClr val="FFFFFF"/>
          </a:solidFill>
          <a:ln w="635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 indent="0" algn="ctr" defTabSz="825500">
              <a:defRPr sz="3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352" name="数据库数据集"/>
          <p:cNvSpPr/>
          <p:nvPr/>
        </p:nvSpPr>
        <p:spPr>
          <a:xfrm>
            <a:off x="8422121" y="4542378"/>
            <a:ext cx="3187701" cy="939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1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数据库数据集</a:t>
            </a:r>
          </a:p>
        </p:txBody>
      </p:sp>
      <p:sp>
        <p:nvSpPr>
          <p:cNvPr id="353" name="SQL 数据集"/>
          <p:cNvSpPr/>
          <p:nvPr/>
        </p:nvSpPr>
        <p:spPr>
          <a:xfrm>
            <a:off x="8421837" y="5864287"/>
            <a:ext cx="3187701" cy="939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1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SQL 数据集</a:t>
            </a:r>
          </a:p>
        </p:txBody>
      </p:sp>
      <p:sp>
        <p:nvSpPr>
          <p:cNvPr id="354" name="Excel 数据集"/>
          <p:cNvSpPr/>
          <p:nvPr/>
        </p:nvSpPr>
        <p:spPr>
          <a:xfrm>
            <a:off x="8421837" y="7186195"/>
            <a:ext cx="3187701" cy="939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1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Excel 数据集</a:t>
            </a:r>
          </a:p>
        </p:txBody>
      </p:sp>
      <p:sp>
        <p:nvSpPr>
          <p:cNvPr id="355" name="矩形"/>
          <p:cNvSpPr/>
          <p:nvPr/>
        </p:nvSpPr>
        <p:spPr>
          <a:xfrm>
            <a:off x="14614876" y="4376224"/>
            <a:ext cx="3594101" cy="6578601"/>
          </a:xfrm>
          <a:prstGeom prst="rect">
            <a:avLst/>
          </a:prstGeom>
          <a:solidFill>
            <a:srgbClr val="FFFFFF"/>
          </a:solidFill>
          <a:ln w="635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 indent="0" algn="ctr" defTabSz="825500">
              <a:defRPr sz="3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356" name="数据查询"/>
          <p:cNvSpPr/>
          <p:nvPr/>
        </p:nvSpPr>
        <p:spPr>
          <a:xfrm>
            <a:off x="14818360" y="4542378"/>
            <a:ext cx="3187701" cy="10922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3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数据查询</a:t>
            </a:r>
          </a:p>
        </p:txBody>
      </p:sp>
      <p:sp>
        <p:nvSpPr>
          <p:cNvPr id="357" name="数据分析"/>
          <p:cNvSpPr/>
          <p:nvPr/>
        </p:nvSpPr>
        <p:spPr>
          <a:xfrm>
            <a:off x="14818360" y="6254123"/>
            <a:ext cx="3187701" cy="10922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3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数据分析</a:t>
            </a:r>
          </a:p>
        </p:txBody>
      </p:sp>
      <p:sp>
        <p:nvSpPr>
          <p:cNvPr id="358" name="数据挖掘"/>
          <p:cNvSpPr/>
          <p:nvPr/>
        </p:nvSpPr>
        <p:spPr>
          <a:xfrm>
            <a:off x="14818360" y="7965868"/>
            <a:ext cx="3187701" cy="10922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3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数据挖掘</a:t>
            </a:r>
          </a:p>
        </p:txBody>
      </p:sp>
      <p:sp>
        <p:nvSpPr>
          <p:cNvPr id="359" name="数据图表"/>
          <p:cNvSpPr/>
          <p:nvPr/>
        </p:nvSpPr>
        <p:spPr>
          <a:xfrm>
            <a:off x="14875490" y="9677612"/>
            <a:ext cx="3187701" cy="10922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3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数据图表</a:t>
            </a:r>
          </a:p>
        </p:txBody>
      </p:sp>
      <p:sp>
        <p:nvSpPr>
          <p:cNvPr id="360" name="矩形"/>
          <p:cNvSpPr/>
          <p:nvPr/>
        </p:nvSpPr>
        <p:spPr>
          <a:xfrm>
            <a:off x="18245917" y="4381294"/>
            <a:ext cx="3594101" cy="6578601"/>
          </a:xfrm>
          <a:prstGeom prst="rect">
            <a:avLst/>
          </a:prstGeom>
          <a:solidFill>
            <a:srgbClr val="FFFFFF"/>
          </a:solidFill>
          <a:ln w="635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 indent="0" algn="ctr" defTabSz="825500">
              <a:defRPr sz="3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361" name="仪表板编辑"/>
          <p:cNvSpPr/>
          <p:nvPr/>
        </p:nvSpPr>
        <p:spPr>
          <a:xfrm>
            <a:off x="18462101" y="4547449"/>
            <a:ext cx="3187701" cy="10922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3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仪表板编辑</a:t>
            </a:r>
          </a:p>
        </p:txBody>
      </p:sp>
      <p:sp>
        <p:nvSpPr>
          <p:cNvPr id="362" name="仪表板分享"/>
          <p:cNvSpPr/>
          <p:nvPr/>
        </p:nvSpPr>
        <p:spPr>
          <a:xfrm>
            <a:off x="18462101" y="6259193"/>
            <a:ext cx="3187701" cy="10922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3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仪表板分享</a:t>
            </a:r>
          </a:p>
        </p:txBody>
      </p:sp>
      <p:sp>
        <p:nvSpPr>
          <p:cNvPr id="363" name="仪表板收藏"/>
          <p:cNvSpPr/>
          <p:nvPr/>
        </p:nvSpPr>
        <p:spPr>
          <a:xfrm>
            <a:off x="18462101" y="7970938"/>
            <a:ext cx="3187701" cy="10922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3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仪表板收藏</a:t>
            </a:r>
          </a:p>
        </p:txBody>
      </p:sp>
      <p:sp>
        <p:nvSpPr>
          <p:cNvPr id="364" name="仪表板模板"/>
          <p:cNvSpPr/>
          <p:nvPr/>
        </p:nvSpPr>
        <p:spPr>
          <a:xfrm>
            <a:off x="18462101" y="9682682"/>
            <a:ext cx="3187701" cy="10922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3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仪表板模板</a:t>
            </a:r>
          </a:p>
        </p:txBody>
      </p:sp>
      <p:sp>
        <p:nvSpPr>
          <p:cNvPr id="365" name="箭头"/>
          <p:cNvSpPr/>
          <p:nvPr/>
        </p:nvSpPr>
        <p:spPr>
          <a:xfrm>
            <a:off x="6231816" y="6623694"/>
            <a:ext cx="1689101" cy="660401"/>
          </a:xfrm>
          <a:prstGeom prst="rightArrow">
            <a:avLst>
              <a:gd name="adj1" fmla="val 40152"/>
              <a:gd name="adj2" fmla="val 75924"/>
            </a:avLst>
          </a:prstGeom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indent="0" algn="ctr" defTabSz="825500">
              <a:defRPr sz="3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366" name="箭头"/>
          <p:cNvSpPr/>
          <p:nvPr/>
        </p:nvSpPr>
        <p:spPr>
          <a:xfrm>
            <a:off x="12356339" y="7251741"/>
            <a:ext cx="1689101" cy="660401"/>
          </a:xfrm>
          <a:prstGeom prst="rightArrow">
            <a:avLst>
              <a:gd name="adj1" fmla="val 40152"/>
              <a:gd name="adj2" fmla="val 75924"/>
            </a:avLst>
          </a:prstGeom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indent="0" algn="ctr" defTabSz="825500">
              <a:defRPr sz="3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367" name="ETL"/>
          <p:cNvSpPr txBox="1"/>
          <p:nvPr/>
        </p:nvSpPr>
        <p:spPr>
          <a:xfrm>
            <a:off x="6501734" y="6032974"/>
            <a:ext cx="926732" cy="57317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100"/>
            </a:lvl1pPr>
          </a:lstStyle>
          <a:p>
            <a:r>
              <a:t>ETL</a:t>
            </a:r>
          </a:p>
        </p:txBody>
      </p:sp>
      <p:sp>
        <p:nvSpPr>
          <p:cNvPr id="368" name="数据服务"/>
          <p:cNvSpPr txBox="1"/>
          <p:nvPr/>
        </p:nvSpPr>
        <p:spPr>
          <a:xfrm>
            <a:off x="12388522" y="6642809"/>
            <a:ext cx="1663701" cy="609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数据服务</a:t>
            </a:r>
          </a:p>
        </p:txBody>
      </p:sp>
      <p:sp>
        <p:nvSpPr>
          <p:cNvPr id="369" name="Kettle"/>
          <p:cNvSpPr txBox="1"/>
          <p:nvPr/>
        </p:nvSpPr>
        <p:spPr>
          <a:xfrm>
            <a:off x="6381832" y="7343020"/>
            <a:ext cx="1262165" cy="57317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chemeClr val="accent1">
                    <a:hueOff val="-264798"/>
                    <a:satOff val="8095"/>
                    <a:lumOff val="-20819"/>
                  </a:schemeClr>
                </a:solidFill>
              </a:defRPr>
            </a:lvl1pPr>
          </a:lstStyle>
          <a:p>
            <a:r>
              <a:t>Kettle</a:t>
            </a:r>
          </a:p>
        </p:txBody>
      </p:sp>
      <p:sp>
        <p:nvSpPr>
          <p:cNvPr id="370" name="Apache…"/>
          <p:cNvSpPr txBox="1"/>
          <p:nvPr/>
        </p:nvSpPr>
        <p:spPr>
          <a:xfrm>
            <a:off x="12359744" y="7913391"/>
            <a:ext cx="1583031" cy="10557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chemeClr val="accent1">
                    <a:hueOff val="-264798"/>
                    <a:satOff val="8095"/>
                    <a:lumOff val="-20819"/>
                  </a:schemeClr>
                </a:solidFill>
              </a:defRPr>
            </a:pPr>
            <a:r>
              <a:t>Apache</a:t>
            </a:r>
          </a:p>
          <a:p>
            <a:pPr>
              <a:defRPr sz="3100">
                <a:solidFill>
                  <a:schemeClr val="accent1">
                    <a:hueOff val="-264798"/>
                    <a:satOff val="8095"/>
                    <a:lumOff val="-20819"/>
                  </a:schemeClr>
                </a:solidFill>
              </a:defRPr>
            </a:pPr>
            <a:r>
              <a:t>Doris</a:t>
            </a:r>
          </a:p>
        </p:txBody>
      </p:sp>
      <p:sp>
        <p:nvSpPr>
          <p:cNvPr id="371" name="功能架构"/>
          <p:cNvSpPr txBox="1"/>
          <p:nvPr/>
        </p:nvSpPr>
        <p:spPr>
          <a:xfrm>
            <a:off x="1489995" y="2975966"/>
            <a:ext cx="21188399" cy="812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ctr">
              <a:defRPr sz="4000" b="1">
                <a:solidFill>
                  <a:srgbClr val="FFFFFF"/>
                </a:solidFill>
              </a:defRPr>
            </a:lvl1pPr>
          </a:lstStyle>
          <a:p>
            <a:r>
              <a:t>功能架构</a:t>
            </a:r>
          </a:p>
        </p:txBody>
      </p:sp>
      <p:sp>
        <p:nvSpPr>
          <p:cNvPr id="372" name="箭头"/>
          <p:cNvSpPr/>
          <p:nvPr/>
        </p:nvSpPr>
        <p:spPr>
          <a:xfrm>
            <a:off x="6231816" y="8583820"/>
            <a:ext cx="1689101" cy="660401"/>
          </a:xfrm>
          <a:prstGeom prst="rightArrow">
            <a:avLst>
              <a:gd name="adj1" fmla="val 40152"/>
              <a:gd name="adj2" fmla="val 75924"/>
            </a:avLst>
          </a:prstGeom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indent="0" algn="ctr" defTabSz="825500">
              <a:defRPr sz="3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373" name="直连模式"/>
          <p:cNvSpPr txBox="1"/>
          <p:nvPr/>
        </p:nvSpPr>
        <p:spPr>
          <a:xfrm>
            <a:off x="6133250" y="7982811"/>
            <a:ext cx="1663701" cy="609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直连模式</a:t>
            </a:r>
          </a:p>
        </p:txBody>
      </p:sp>
      <p:sp>
        <p:nvSpPr>
          <p:cNvPr id="374" name="关联数据集"/>
          <p:cNvSpPr/>
          <p:nvPr/>
        </p:nvSpPr>
        <p:spPr>
          <a:xfrm>
            <a:off x="8421837" y="8508103"/>
            <a:ext cx="3187701" cy="939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1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关联数据集</a:t>
            </a:r>
          </a:p>
        </p:txBody>
      </p:sp>
      <p:sp>
        <p:nvSpPr>
          <p:cNvPr id="375" name="API 数据集"/>
          <p:cNvSpPr/>
          <p:nvPr/>
        </p:nvSpPr>
        <p:spPr>
          <a:xfrm>
            <a:off x="8422121" y="9830012"/>
            <a:ext cx="3187701" cy="939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indent="0" algn="ctr" defTabSz="825500">
              <a:defRPr sz="3100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t>API 数据集</a:t>
            </a:r>
          </a:p>
        </p:txBody>
      </p:sp>
      <p:sp>
        <p:nvSpPr>
          <p:cNvPr id="376" name="矩形"/>
          <p:cNvSpPr/>
          <p:nvPr/>
        </p:nvSpPr>
        <p:spPr>
          <a:xfrm>
            <a:off x="-21273" y="13408"/>
            <a:ext cx="5676901" cy="2422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indent="0" algn="ctr"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77" name="DataEase 工作原理"/>
          <p:cNvSpPr txBox="1"/>
          <p:nvPr/>
        </p:nvSpPr>
        <p:spPr>
          <a:xfrm>
            <a:off x="16827" y="255654"/>
            <a:ext cx="5678797" cy="95590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r>
              <a:rPr>
                <a:latin typeface="Times New Roman Bold" panose="02020603050405020304" charset="0"/>
                <a:ea typeface="方正黑体简体" panose="02010601030101010101" charset="-122"/>
                <a:cs typeface="Times New Roman Bold" panose="02020603050405020304" charset="0"/>
              </a:rPr>
              <a:t>DataEase</a:t>
            </a:r>
            <a:r>
              <a:rPr>
                <a:latin typeface="方正黑体简体" panose="02010601030101010101" charset="-122"/>
                <a:ea typeface="方正黑体简体" panose="02010601030101010101" charset="-122"/>
                <a:cs typeface="方正黑体简体" panose="02010601030101010101" charset="-122"/>
              </a:rPr>
              <a:t> 工作原理</a:t>
            </a:r>
            <a:endParaRPr>
              <a:latin typeface="方正黑体简体" panose="02010601030101010101" charset="-122"/>
              <a:ea typeface="方正黑体简体" panose="02010601030101010101" charset="-122"/>
              <a:cs typeface="方正黑体简体" panose="02010601030101010101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TABLE_BEAUTIFY" val="smartTable{21cc5c04-c86d-4790-a6f4-b62bb730ff56}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A7BE0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127000" algn="l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A7BE0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127000" algn="l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3351</Words>
  <Application>WPS 文字</Application>
  <PresentationFormat/>
  <Paragraphs>453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72" baseType="lpstr">
      <vt:lpstr>Arial</vt:lpstr>
      <vt:lpstr>宋体</vt:lpstr>
      <vt:lpstr>Wingdings</vt:lpstr>
      <vt:lpstr>Helvetica Neue</vt:lpstr>
      <vt:lpstr>Helvetica Neue Medium</vt:lpstr>
      <vt:lpstr>Helvetica Neue Light</vt:lpstr>
      <vt:lpstr>PingFang SC Medium</vt:lpstr>
      <vt:lpstr>Helvetica</vt:lpstr>
      <vt:lpstr>方正黑体简体</vt:lpstr>
      <vt:lpstr>Times New Roman Bold</vt:lpstr>
      <vt:lpstr>黑体</vt:lpstr>
      <vt:lpstr>汉仪中黑KW</vt:lpstr>
      <vt:lpstr>Trebuchet MS</vt:lpstr>
      <vt:lpstr>Trebuchet MS Bold</vt:lpstr>
      <vt:lpstr>Times New Roman Regular</vt:lpstr>
      <vt:lpstr>Calibri</vt:lpstr>
      <vt:lpstr>仿宋</vt:lpstr>
      <vt:lpstr>方正仿宋_GBK</vt:lpstr>
      <vt:lpstr>Helvetica Neue Regular</vt:lpstr>
      <vt:lpstr>Times Roman</vt:lpstr>
      <vt:lpstr>Times New Roman</vt:lpstr>
      <vt:lpstr>Helvetica Neue</vt:lpstr>
      <vt:lpstr>宋体</vt:lpstr>
      <vt:lpstr>汉仪书宋二KW</vt:lpstr>
      <vt:lpstr>微软雅黑</vt:lpstr>
      <vt:lpstr>汉仪旗黑</vt:lpstr>
      <vt:lpstr>Arial Unicode MS</vt:lpstr>
      <vt:lpstr>PingFang SC Regular</vt:lpstr>
      <vt:lpstr>仿宋</vt:lpstr>
      <vt:lpstr>PingFang SC Semibold</vt:lpstr>
      <vt:lpstr>微软雅黑</vt:lpstr>
      <vt:lpstr>Apple Braille</vt:lpstr>
      <vt:lpstr>PingFang HK Regular</vt:lpstr>
      <vt:lpstr>21_BasicWhite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李学军</cp:lastModifiedBy>
  <cp:revision>24</cp:revision>
  <dcterms:created xsi:type="dcterms:W3CDTF">2024-03-26T08:07:25Z</dcterms:created>
  <dcterms:modified xsi:type="dcterms:W3CDTF">2024-03-26T08:07:25Z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B5186705601667B64F409D6481042CE4_42</vt:lpwstr>
  </property>
  <property fmtid="{D5CDD505-2E9C-101B-9397-08002B2CF9AE}" pid="3" name="KSOProductBuildVer">
    <vt:lpwstr>2052-6.5.2.8766</vt:lpwstr>
  </property>
</Properties>
</file>